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handoutMasterIdLst>
    <p:handoutMasterId r:id="rId25"/>
  </p:handoutMasterIdLst>
  <p:sldIdLst>
    <p:sldId id="357" r:id="rId2"/>
    <p:sldId id="373" r:id="rId3"/>
    <p:sldId id="368" r:id="rId4"/>
    <p:sldId id="354" r:id="rId5"/>
    <p:sldId id="365" r:id="rId6"/>
    <p:sldId id="349" r:id="rId7"/>
    <p:sldId id="356" r:id="rId8"/>
    <p:sldId id="355" r:id="rId9"/>
    <p:sldId id="267" r:id="rId10"/>
    <p:sldId id="258" r:id="rId11"/>
    <p:sldId id="261" r:id="rId12"/>
    <p:sldId id="262" r:id="rId13"/>
    <p:sldId id="360" r:id="rId14"/>
    <p:sldId id="361" r:id="rId15"/>
    <p:sldId id="366" r:id="rId16"/>
    <p:sldId id="378" r:id="rId17"/>
    <p:sldId id="376" r:id="rId18"/>
    <p:sldId id="377" r:id="rId19"/>
    <p:sldId id="379" r:id="rId20"/>
    <p:sldId id="369" r:id="rId21"/>
    <p:sldId id="367" r:id="rId22"/>
    <p:sldId id="374" r:id="rId23"/>
  </p:sldIdLst>
  <p:sldSz cx="12192000" cy="68580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00C800"/>
    <a:srgbClr val="FD9022"/>
    <a:srgbClr val="0EB7B7"/>
    <a:srgbClr val="F0F1F1"/>
    <a:srgbClr val="FF8000"/>
    <a:srgbClr val="00B4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65" autoAdjust="0"/>
    <p:restoredTop sz="94660"/>
  </p:normalViewPr>
  <p:slideViewPr>
    <p:cSldViewPr snapToGrid="0">
      <p:cViewPr varScale="1">
        <p:scale>
          <a:sx n="143" d="100"/>
          <a:sy n="143" d="100"/>
        </p:scale>
        <p:origin x="150" y="49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73" d="100"/>
          <a:sy n="173" d="100"/>
        </p:scale>
        <p:origin x="2484"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DAFB5BD-03E4-46B9-ACC1-86D94B71DFE3}"/>
              </a:ext>
            </a:extLst>
          </p:cNvPr>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CE9C2CB-A2DB-4279-B757-18BCCCC3D875}"/>
              </a:ext>
            </a:extLst>
          </p:cNvPr>
          <p:cNvSpPr>
            <a:spLocks noGrp="1"/>
          </p:cNvSpPr>
          <p:nvPr>
            <p:ph type="dt" sz="quarter" idx="1"/>
          </p:nvPr>
        </p:nvSpPr>
        <p:spPr>
          <a:xfrm>
            <a:off x="5265738" y="0"/>
            <a:ext cx="4029075" cy="350838"/>
          </a:xfrm>
          <a:prstGeom prst="rect">
            <a:avLst/>
          </a:prstGeom>
        </p:spPr>
        <p:txBody>
          <a:bodyPr vert="horz" lIns="91440" tIns="45720" rIns="91440" bIns="45720" rtlCol="0"/>
          <a:lstStyle>
            <a:lvl1pPr algn="r">
              <a:defRPr sz="1200"/>
            </a:lvl1pPr>
          </a:lstStyle>
          <a:p>
            <a:fld id="{B374A689-6DF0-4A0E-B2FB-EEFCE5ABDC78}" type="datetimeFigureOut">
              <a:rPr lang="en-US" smtClean="0"/>
              <a:t>5/14/2020</a:t>
            </a:fld>
            <a:endParaRPr lang="en-US"/>
          </a:p>
        </p:txBody>
      </p:sp>
      <p:sp>
        <p:nvSpPr>
          <p:cNvPr id="4" name="Footer Placeholder 3">
            <a:extLst>
              <a:ext uri="{FF2B5EF4-FFF2-40B4-BE49-F238E27FC236}">
                <a16:creationId xmlns:a16="http://schemas.microsoft.com/office/drawing/2014/main" id="{2630C9B2-EEFF-410F-82DE-5649A479C873}"/>
              </a:ext>
            </a:extLst>
          </p:cNvPr>
          <p:cNvSpPr>
            <a:spLocks noGrp="1"/>
          </p:cNvSpPr>
          <p:nvPr>
            <p:ph type="ftr" sz="quarter" idx="2"/>
          </p:nvPr>
        </p:nvSpPr>
        <p:spPr>
          <a:xfrm>
            <a:off x="0" y="6659563"/>
            <a:ext cx="4029075" cy="3508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BADCF29-5E1B-4B61-97C2-1359EA0B06A0}"/>
              </a:ext>
            </a:extLst>
          </p:cNvPr>
          <p:cNvSpPr>
            <a:spLocks noGrp="1"/>
          </p:cNvSpPr>
          <p:nvPr>
            <p:ph type="sldNum" sz="quarter" idx="3"/>
          </p:nvPr>
        </p:nvSpPr>
        <p:spPr>
          <a:xfrm>
            <a:off x="5265738" y="6659563"/>
            <a:ext cx="4029075" cy="350837"/>
          </a:xfrm>
          <a:prstGeom prst="rect">
            <a:avLst/>
          </a:prstGeom>
        </p:spPr>
        <p:txBody>
          <a:bodyPr vert="horz" lIns="91440" tIns="45720" rIns="91440" bIns="45720" rtlCol="0" anchor="b"/>
          <a:lstStyle>
            <a:lvl1pPr algn="r">
              <a:defRPr sz="1200"/>
            </a:lvl1pPr>
          </a:lstStyle>
          <a:p>
            <a:fld id="{BC6719AC-B0AC-486B-A9C0-A44D3F7F9626}" type="slidenum">
              <a:rPr lang="en-US" smtClean="0"/>
              <a:t>‹#›</a:t>
            </a:fld>
            <a:endParaRPr lang="en-US"/>
          </a:p>
        </p:txBody>
      </p:sp>
    </p:spTree>
    <p:extLst>
      <p:ext uri="{BB962C8B-B14F-4D97-AF65-F5344CB8AC3E}">
        <p14:creationId xmlns:p14="http://schemas.microsoft.com/office/powerpoint/2010/main" val="1294744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1737"/>
          </a:xfrm>
          <a:prstGeom prst="rect">
            <a:avLst/>
          </a:prstGeom>
        </p:spPr>
        <p:txBody>
          <a:bodyPr vert="horz" lIns="93177" tIns="46589" rIns="93177" bIns="46589" rtlCol="0"/>
          <a:lstStyle>
            <a:lvl1pPr algn="r">
              <a:defRPr sz="1200"/>
            </a:lvl1pPr>
          </a:lstStyle>
          <a:p>
            <a:fld id="{624B054E-D3BA-4BD1-B966-8E27A6834B2B}" type="datetimeFigureOut">
              <a:rPr lang="en-US" smtClean="0"/>
              <a:t>5/14/2020</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5"/>
            <a:ext cx="7437120" cy="2760345"/>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C0614E28-7000-42D7-BE9F-52565E38B482}" type="slidenum">
              <a:rPr lang="en-US" smtClean="0"/>
              <a:t>‹#›</a:t>
            </a:fld>
            <a:endParaRPr lang="en-US"/>
          </a:p>
        </p:txBody>
      </p:sp>
    </p:spTree>
    <p:extLst>
      <p:ext uri="{BB962C8B-B14F-4D97-AF65-F5344CB8AC3E}">
        <p14:creationId xmlns:p14="http://schemas.microsoft.com/office/powerpoint/2010/main" val="3503906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8047AC-E957-418F-AA0F-C8604A49A93B}" type="datetime1">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F7D67-3BB2-432C-AA83-7A0693929AB9}" type="slidenum">
              <a:rPr lang="en-US" smtClean="0"/>
              <a:t>‹#›</a:t>
            </a:fld>
            <a:endParaRPr lang="en-US"/>
          </a:p>
        </p:txBody>
      </p:sp>
    </p:spTree>
    <p:extLst>
      <p:ext uri="{BB962C8B-B14F-4D97-AF65-F5344CB8AC3E}">
        <p14:creationId xmlns:p14="http://schemas.microsoft.com/office/powerpoint/2010/main" val="393539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2F08D4-2E9F-4E33-90BF-4C2B2582097C}" type="datetime1">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F7D67-3BB2-432C-AA83-7A0693929AB9}" type="slidenum">
              <a:rPr lang="en-US" smtClean="0"/>
              <a:t>‹#›</a:t>
            </a:fld>
            <a:endParaRPr lang="en-US"/>
          </a:p>
        </p:txBody>
      </p:sp>
    </p:spTree>
    <p:extLst>
      <p:ext uri="{BB962C8B-B14F-4D97-AF65-F5344CB8AC3E}">
        <p14:creationId xmlns:p14="http://schemas.microsoft.com/office/powerpoint/2010/main" val="222755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4AAEF05-2597-4282-AAEC-429E859AA640}" type="datetime1">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F7D67-3BB2-432C-AA83-7A0693929AB9}" type="slidenum">
              <a:rPr lang="en-US" smtClean="0"/>
              <a:t>‹#›</a:t>
            </a:fld>
            <a:endParaRPr lang="en-US"/>
          </a:p>
        </p:txBody>
      </p:sp>
    </p:spTree>
    <p:extLst>
      <p:ext uri="{BB962C8B-B14F-4D97-AF65-F5344CB8AC3E}">
        <p14:creationId xmlns:p14="http://schemas.microsoft.com/office/powerpoint/2010/main" val="326948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6E4FE6-129C-454C-911F-4865E28F0357}" type="datetime1">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F7D67-3BB2-432C-AA83-7A0693929AB9}" type="slidenum">
              <a:rPr lang="en-US" smtClean="0"/>
              <a:t>‹#›</a:t>
            </a:fld>
            <a:endParaRPr lang="en-US"/>
          </a:p>
        </p:txBody>
      </p:sp>
    </p:spTree>
    <p:extLst>
      <p:ext uri="{BB962C8B-B14F-4D97-AF65-F5344CB8AC3E}">
        <p14:creationId xmlns:p14="http://schemas.microsoft.com/office/powerpoint/2010/main" val="590296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8F2340-E73C-4172-BFFA-4FC72D5FFC0B}" type="datetime1">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CF7D67-3BB2-432C-AA83-7A0693929AB9}" type="slidenum">
              <a:rPr lang="en-US" smtClean="0"/>
              <a:t>‹#›</a:t>
            </a:fld>
            <a:endParaRPr lang="en-US"/>
          </a:p>
        </p:txBody>
      </p:sp>
    </p:spTree>
    <p:extLst>
      <p:ext uri="{BB962C8B-B14F-4D97-AF65-F5344CB8AC3E}">
        <p14:creationId xmlns:p14="http://schemas.microsoft.com/office/powerpoint/2010/main" val="1700977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1AE2D4-58F3-48B7-AA6B-BAC2FBE7E52A}" type="datetime1">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F7D67-3BB2-432C-AA83-7A0693929AB9}" type="slidenum">
              <a:rPr lang="en-US" smtClean="0"/>
              <a:t>‹#›</a:t>
            </a:fld>
            <a:endParaRPr lang="en-US"/>
          </a:p>
        </p:txBody>
      </p:sp>
    </p:spTree>
    <p:extLst>
      <p:ext uri="{BB962C8B-B14F-4D97-AF65-F5344CB8AC3E}">
        <p14:creationId xmlns:p14="http://schemas.microsoft.com/office/powerpoint/2010/main" val="1861842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4A5758-E621-4035-9CF1-B5302B11F6CD}" type="datetime1">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CF7D67-3BB2-432C-AA83-7A0693929AB9}" type="slidenum">
              <a:rPr lang="en-US" smtClean="0"/>
              <a:t>‹#›</a:t>
            </a:fld>
            <a:endParaRPr lang="en-US"/>
          </a:p>
        </p:txBody>
      </p:sp>
    </p:spTree>
    <p:extLst>
      <p:ext uri="{BB962C8B-B14F-4D97-AF65-F5344CB8AC3E}">
        <p14:creationId xmlns:p14="http://schemas.microsoft.com/office/powerpoint/2010/main" val="2664610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1D803D-4479-416A-A93E-BA723B1189D1}" type="datetime1">
              <a:rPr lang="en-US" smtClean="0"/>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CF7D67-3BB2-432C-AA83-7A0693929AB9}" type="slidenum">
              <a:rPr lang="en-US" smtClean="0"/>
              <a:t>‹#›</a:t>
            </a:fld>
            <a:endParaRPr lang="en-US"/>
          </a:p>
        </p:txBody>
      </p:sp>
    </p:spTree>
    <p:extLst>
      <p:ext uri="{BB962C8B-B14F-4D97-AF65-F5344CB8AC3E}">
        <p14:creationId xmlns:p14="http://schemas.microsoft.com/office/powerpoint/2010/main" val="3607356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12B011-6916-44F9-B78F-D59EB04A3437}" type="datetime1">
              <a:rPr lang="en-US" smtClean="0"/>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CF7D67-3BB2-432C-AA83-7A0693929AB9}" type="slidenum">
              <a:rPr lang="en-US" smtClean="0"/>
              <a:t>‹#›</a:t>
            </a:fld>
            <a:endParaRPr lang="en-US"/>
          </a:p>
        </p:txBody>
      </p:sp>
    </p:spTree>
    <p:extLst>
      <p:ext uri="{BB962C8B-B14F-4D97-AF65-F5344CB8AC3E}">
        <p14:creationId xmlns:p14="http://schemas.microsoft.com/office/powerpoint/2010/main" val="2387974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01F031-B751-4390-865B-44480491F58F}" type="datetime1">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F7D67-3BB2-432C-AA83-7A0693929AB9}" type="slidenum">
              <a:rPr lang="en-US" smtClean="0"/>
              <a:t>‹#›</a:t>
            </a:fld>
            <a:endParaRPr lang="en-US"/>
          </a:p>
        </p:txBody>
      </p:sp>
    </p:spTree>
    <p:extLst>
      <p:ext uri="{BB962C8B-B14F-4D97-AF65-F5344CB8AC3E}">
        <p14:creationId xmlns:p14="http://schemas.microsoft.com/office/powerpoint/2010/main" val="296140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6236058-4D77-4E36-9D63-1A188EE48AB6}" type="datetime1">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CF7D67-3BB2-432C-AA83-7A0693929AB9}" type="slidenum">
              <a:rPr lang="en-US" smtClean="0"/>
              <a:t>‹#›</a:t>
            </a:fld>
            <a:endParaRPr lang="en-US"/>
          </a:p>
        </p:txBody>
      </p:sp>
    </p:spTree>
    <p:extLst>
      <p:ext uri="{BB962C8B-B14F-4D97-AF65-F5344CB8AC3E}">
        <p14:creationId xmlns:p14="http://schemas.microsoft.com/office/powerpoint/2010/main" val="1408047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DF58C-ED9C-44C8-8B25-92D251CD6B83}" type="datetime1">
              <a:rPr lang="en-US" smtClean="0"/>
              <a:t>5/14/2020</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CF7D67-3BB2-432C-AA83-7A0693929AB9}" type="slidenum">
              <a:rPr lang="en-US" smtClean="0"/>
              <a:t>‹#›</a:t>
            </a:fld>
            <a:endParaRPr lang="en-US"/>
          </a:p>
        </p:txBody>
      </p:sp>
    </p:spTree>
    <p:extLst>
      <p:ext uri="{BB962C8B-B14F-4D97-AF65-F5344CB8AC3E}">
        <p14:creationId xmlns:p14="http://schemas.microsoft.com/office/powerpoint/2010/main" val="16309144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3905D-771F-4289-AE06-47406C082987}"/>
              </a:ext>
            </a:extLst>
          </p:cNvPr>
          <p:cNvSpPr>
            <a:spLocks noGrp="1"/>
          </p:cNvSpPr>
          <p:nvPr>
            <p:ph type="ctrTitle"/>
          </p:nvPr>
        </p:nvSpPr>
        <p:spPr>
          <a:xfrm>
            <a:off x="914400" y="862013"/>
            <a:ext cx="10363200" cy="2387600"/>
          </a:xfrm>
        </p:spPr>
        <p:txBody>
          <a:bodyPr>
            <a:normAutofit/>
          </a:bodyPr>
          <a:lstStyle/>
          <a:p>
            <a:r>
              <a:rPr lang="en-US" sz="4800">
                <a:solidFill>
                  <a:srgbClr val="0070C0"/>
                </a:solidFill>
              </a:rPr>
              <a:t>WFIRST CGI</a:t>
            </a:r>
            <a:br>
              <a:rPr lang="en-US" sz="4800">
                <a:solidFill>
                  <a:srgbClr val="0070C0"/>
                </a:solidFill>
              </a:rPr>
            </a:br>
            <a:r>
              <a:rPr lang="en-US" sz="4800">
                <a:solidFill>
                  <a:srgbClr val="0070C0"/>
                </a:solidFill>
              </a:rPr>
              <a:t>OS9 Time Series Simulations</a:t>
            </a:r>
            <a:br>
              <a:rPr lang="en-US" sz="4800">
                <a:solidFill>
                  <a:srgbClr val="0070C0"/>
                </a:solidFill>
              </a:rPr>
            </a:br>
            <a:r>
              <a:rPr lang="en-US" sz="4000">
                <a:solidFill>
                  <a:srgbClr val="0070C0"/>
                </a:solidFill>
              </a:rPr>
              <a:t>(Shaped Pupil Coronagraph, Band 3, with MUFs)</a:t>
            </a:r>
            <a:endParaRPr lang="en-US" sz="4800">
              <a:solidFill>
                <a:srgbClr val="0070C0"/>
              </a:solidFill>
            </a:endParaRPr>
          </a:p>
        </p:txBody>
      </p:sp>
      <p:sp>
        <p:nvSpPr>
          <p:cNvPr id="3" name="Subtitle 2">
            <a:extLst>
              <a:ext uri="{FF2B5EF4-FFF2-40B4-BE49-F238E27FC236}">
                <a16:creationId xmlns:a16="http://schemas.microsoft.com/office/drawing/2014/main" id="{4533C9FA-5190-42DB-948E-DE8DFBA421E1}"/>
              </a:ext>
            </a:extLst>
          </p:cNvPr>
          <p:cNvSpPr>
            <a:spLocks noGrp="1"/>
          </p:cNvSpPr>
          <p:nvPr>
            <p:ph type="subTitle" idx="1"/>
          </p:nvPr>
        </p:nvSpPr>
        <p:spPr>
          <a:xfrm>
            <a:off x="1524000" y="3683000"/>
            <a:ext cx="9144000" cy="2895600"/>
          </a:xfrm>
        </p:spPr>
        <p:txBody>
          <a:bodyPr>
            <a:normAutofit/>
          </a:bodyPr>
          <a:lstStyle/>
          <a:p>
            <a:endParaRPr lang="en-US" sz="2000"/>
          </a:p>
          <a:p>
            <a:r>
              <a:rPr lang="en-US" sz="2900"/>
              <a:t>John Krist </a:t>
            </a:r>
          </a:p>
          <a:p>
            <a:r>
              <a:rPr lang="en-US" sz="2000"/>
              <a:t>(Jet Propulsion Laboratory, California Inst. of Technology)</a:t>
            </a:r>
          </a:p>
          <a:p>
            <a:endParaRPr lang="en-US" sz="2000"/>
          </a:p>
          <a:p>
            <a:r>
              <a:rPr lang="en-US" sz="2000"/>
              <a:t>14 May 2020</a:t>
            </a:r>
          </a:p>
        </p:txBody>
      </p:sp>
      <p:pic>
        <p:nvPicPr>
          <p:cNvPr id="7" name="Picture 6">
            <a:extLst>
              <a:ext uri="{FF2B5EF4-FFF2-40B4-BE49-F238E27FC236}">
                <a16:creationId xmlns:a16="http://schemas.microsoft.com/office/drawing/2014/main" id="{449A2CE4-8771-4922-BA7B-7FA07D574C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59972"/>
            <a:ext cx="3594100" cy="998361"/>
          </a:xfrm>
          <a:prstGeom prst="rect">
            <a:avLst/>
          </a:prstGeom>
        </p:spPr>
      </p:pic>
      <p:sp>
        <p:nvSpPr>
          <p:cNvPr id="5" name="TextBox 4">
            <a:extLst>
              <a:ext uri="{FF2B5EF4-FFF2-40B4-BE49-F238E27FC236}">
                <a16:creationId xmlns:a16="http://schemas.microsoft.com/office/drawing/2014/main" id="{E4FCDF1E-ADA9-4FB3-A0F3-31FB3AB41426}"/>
              </a:ext>
            </a:extLst>
          </p:cNvPr>
          <p:cNvSpPr txBox="1"/>
          <p:nvPr/>
        </p:nvSpPr>
        <p:spPr>
          <a:xfrm>
            <a:off x="3088556" y="6382821"/>
            <a:ext cx="6088526" cy="261610"/>
          </a:xfrm>
          <a:prstGeom prst="rect">
            <a:avLst/>
          </a:prstGeom>
          <a:noFill/>
        </p:spPr>
        <p:txBody>
          <a:bodyPr wrap="none" rtlCol="0">
            <a:spAutoFit/>
          </a:bodyPr>
          <a:lstStyle/>
          <a:p>
            <a:pPr algn="ctr"/>
            <a:r>
              <a:rPr lang="en-US" sz="1100">
                <a:solidFill>
                  <a:schemeClr val="bg2">
                    <a:lumMod val="75000"/>
                  </a:schemeClr>
                </a:solidFill>
              </a:rPr>
              <a:t>© 2020, California Institute of Technology.  All rights reserved. Government sponsorship acknowledged.</a:t>
            </a:r>
          </a:p>
        </p:txBody>
      </p:sp>
    </p:spTree>
    <p:extLst>
      <p:ext uri="{BB962C8B-B14F-4D97-AF65-F5344CB8AC3E}">
        <p14:creationId xmlns:p14="http://schemas.microsoft.com/office/powerpoint/2010/main" val="3261966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B43818A0-51B0-42F8-8F47-6B4682807EE5}"/>
              </a:ext>
            </a:extLst>
          </p:cNvPr>
          <p:cNvSpPr txBox="1"/>
          <p:nvPr/>
        </p:nvSpPr>
        <p:spPr>
          <a:xfrm>
            <a:off x="464054" y="1590379"/>
            <a:ext cx="2020425" cy="584775"/>
          </a:xfrm>
          <a:prstGeom prst="rect">
            <a:avLst/>
          </a:prstGeom>
          <a:noFill/>
        </p:spPr>
        <p:txBody>
          <a:bodyPr wrap="none" rtlCol="0">
            <a:spAutoFit/>
          </a:bodyPr>
          <a:lstStyle/>
          <a:p>
            <a:pPr algn="ctr"/>
            <a:r>
              <a:rPr lang="en-US" sz="1600" i="1">
                <a:solidFill>
                  <a:srgbClr val="0070C0"/>
                </a:solidFill>
              </a:rPr>
              <a:t>Grey regions are time </a:t>
            </a:r>
          </a:p>
          <a:p>
            <a:pPr algn="ctr"/>
            <a:r>
              <a:rPr lang="en-US" sz="1600" i="1">
                <a:solidFill>
                  <a:srgbClr val="0070C0"/>
                </a:solidFill>
              </a:rPr>
              <a:t>on reference star</a:t>
            </a:r>
          </a:p>
        </p:txBody>
      </p:sp>
      <p:sp>
        <p:nvSpPr>
          <p:cNvPr id="3" name="Slide Number Placeholder 2">
            <a:extLst>
              <a:ext uri="{FF2B5EF4-FFF2-40B4-BE49-F238E27FC236}">
                <a16:creationId xmlns:a16="http://schemas.microsoft.com/office/drawing/2014/main" id="{FDF3BFFE-A2A7-4323-9E43-21FDBF5ADF47}"/>
              </a:ext>
            </a:extLst>
          </p:cNvPr>
          <p:cNvSpPr>
            <a:spLocks noGrp="1"/>
          </p:cNvSpPr>
          <p:nvPr>
            <p:ph type="sldNum" sz="quarter" idx="12"/>
          </p:nvPr>
        </p:nvSpPr>
        <p:spPr/>
        <p:txBody>
          <a:bodyPr/>
          <a:lstStyle/>
          <a:p>
            <a:fld id="{39CF7D67-3BB2-432C-AA83-7A0693929AB9}" type="slidenum">
              <a:rPr lang="en-US" smtClean="0"/>
              <a:t>10</a:t>
            </a:fld>
            <a:endParaRPr lang="en-US"/>
          </a:p>
        </p:txBody>
      </p:sp>
      <p:sp>
        <p:nvSpPr>
          <p:cNvPr id="5" name="Title 1">
            <a:extLst>
              <a:ext uri="{FF2B5EF4-FFF2-40B4-BE49-F238E27FC236}">
                <a16:creationId xmlns:a16="http://schemas.microsoft.com/office/drawing/2014/main" id="{23F93CF6-349F-49FB-BE60-425AF6073A17}"/>
              </a:ext>
            </a:extLst>
          </p:cNvPr>
          <p:cNvSpPr>
            <a:spLocks noGrp="1"/>
          </p:cNvSpPr>
          <p:nvPr>
            <p:ph type="title"/>
          </p:nvPr>
        </p:nvSpPr>
        <p:spPr>
          <a:xfrm>
            <a:off x="838200" y="47531"/>
            <a:ext cx="10515600" cy="772632"/>
          </a:xfrm>
        </p:spPr>
        <p:txBody>
          <a:bodyPr>
            <a:normAutofit/>
          </a:bodyPr>
          <a:lstStyle/>
          <a:p>
            <a:pPr algn="ctr"/>
            <a:r>
              <a:rPr lang="en-US" sz="3200"/>
              <a:t>Zernikes changes from STOP modeling (pre-LOWFS/C)</a:t>
            </a:r>
          </a:p>
        </p:txBody>
      </p:sp>
      <p:pic>
        <p:nvPicPr>
          <p:cNvPr id="2" name="Picture 1">
            <a:extLst>
              <a:ext uri="{FF2B5EF4-FFF2-40B4-BE49-F238E27FC236}">
                <a16:creationId xmlns:a16="http://schemas.microsoft.com/office/drawing/2014/main" id="{B22359B8-38EE-4A95-A832-26410FC98E6D}"/>
              </a:ext>
            </a:extLst>
          </p:cNvPr>
          <p:cNvPicPr>
            <a:picLocks noChangeAspect="1"/>
          </p:cNvPicPr>
          <p:nvPr/>
        </p:nvPicPr>
        <p:blipFill>
          <a:blip r:embed="rId2"/>
          <a:stretch>
            <a:fillRect/>
          </a:stretch>
        </p:blipFill>
        <p:spPr>
          <a:xfrm>
            <a:off x="2190766" y="1104048"/>
            <a:ext cx="7791434" cy="5434866"/>
          </a:xfrm>
          <a:prstGeom prst="rect">
            <a:avLst/>
          </a:prstGeom>
        </p:spPr>
      </p:pic>
      <p:sp>
        <p:nvSpPr>
          <p:cNvPr id="6" name="TextBox 5">
            <a:extLst>
              <a:ext uri="{FF2B5EF4-FFF2-40B4-BE49-F238E27FC236}">
                <a16:creationId xmlns:a16="http://schemas.microsoft.com/office/drawing/2014/main" id="{D8AA0484-1EAA-46EF-8564-CC11125A4059}"/>
              </a:ext>
            </a:extLst>
          </p:cNvPr>
          <p:cNvSpPr txBox="1"/>
          <p:nvPr/>
        </p:nvSpPr>
        <p:spPr>
          <a:xfrm>
            <a:off x="9747090" y="3029717"/>
            <a:ext cx="766877" cy="307777"/>
          </a:xfrm>
          <a:prstGeom prst="rect">
            <a:avLst/>
          </a:prstGeom>
          <a:noFill/>
        </p:spPr>
        <p:txBody>
          <a:bodyPr wrap="none" rtlCol="0">
            <a:spAutoFit/>
          </a:bodyPr>
          <a:lstStyle/>
          <a:p>
            <a:r>
              <a:rPr lang="en-US" sz="1400">
                <a:solidFill>
                  <a:srgbClr val="00C800"/>
                </a:solidFill>
              </a:rPr>
              <a:t>Y Trefoil</a:t>
            </a:r>
          </a:p>
        </p:txBody>
      </p:sp>
      <p:sp>
        <p:nvSpPr>
          <p:cNvPr id="8" name="TextBox 7">
            <a:extLst>
              <a:ext uri="{FF2B5EF4-FFF2-40B4-BE49-F238E27FC236}">
                <a16:creationId xmlns:a16="http://schemas.microsoft.com/office/drawing/2014/main" id="{8521CF84-0E73-4399-80A6-3EF4C6EDE8A0}"/>
              </a:ext>
            </a:extLst>
          </p:cNvPr>
          <p:cNvSpPr txBox="1"/>
          <p:nvPr/>
        </p:nvSpPr>
        <p:spPr>
          <a:xfrm>
            <a:off x="9747090" y="2558455"/>
            <a:ext cx="1085682" cy="307777"/>
          </a:xfrm>
          <a:prstGeom prst="rect">
            <a:avLst/>
          </a:prstGeom>
          <a:noFill/>
        </p:spPr>
        <p:txBody>
          <a:bodyPr wrap="none" rtlCol="0">
            <a:spAutoFit/>
          </a:bodyPr>
          <a:lstStyle/>
          <a:p>
            <a:r>
              <a:rPr lang="en-US" sz="1400">
                <a:solidFill>
                  <a:srgbClr val="0EB7B7"/>
                </a:solidFill>
              </a:rPr>
              <a:t>5</a:t>
            </a:r>
            <a:r>
              <a:rPr lang="en-US" sz="1400" baseline="30000">
                <a:solidFill>
                  <a:srgbClr val="0EB7B7"/>
                </a:solidFill>
              </a:rPr>
              <a:t>th</a:t>
            </a:r>
            <a:r>
              <a:rPr lang="en-US" sz="1400">
                <a:solidFill>
                  <a:srgbClr val="0EB7B7"/>
                </a:solidFill>
              </a:rPr>
              <a:t> Spherical</a:t>
            </a:r>
          </a:p>
        </p:txBody>
      </p:sp>
      <p:sp>
        <p:nvSpPr>
          <p:cNvPr id="9" name="TextBox 8">
            <a:extLst>
              <a:ext uri="{FF2B5EF4-FFF2-40B4-BE49-F238E27FC236}">
                <a16:creationId xmlns:a16="http://schemas.microsoft.com/office/drawing/2014/main" id="{89E2EA8B-0928-4BE8-B573-F7B8E8561CA7}"/>
              </a:ext>
            </a:extLst>
          </p:cNvPr>
          <p:cNvSpPr txBox="1"/>
          <p:nvPr/>
        </p:nvSpPr>
        <p:spPr>
          <a:xfrm>
            <a:off x="9747090" y="3698510"/>
            <a:ext cx="1112933" cy="307777"/>
          </a:xfrm>
          <a:prstGeom prst="rect">
            <a:avLst/>
          </a:prstGeom>
          <a:noFill/>
        </p:spPr>
        <p:txBody>
          <a:bodyPr wrap="none" rtlCol="0">
            <a:spAutoFit/>
          </a:bodyPr>
          <a:lstStyle/>
          <a:p>
            <a:r>
              <a:rPr lang="en-US" sz="1400">
                <a:solidFill>
                  <a:srgbClr val="FD9022"/>
                </a:solidFill>
              </a:rPr>
              <a:t>7</a:t>
            </a:r>
            <a:r>
              <a:rPr lang="en-US" sz="1400" baseline="30000">
                <a:solidFill>
                  <a:srgbClr val="FD9022"/>
                </a:solidFill>
              </a:rPr>
              <a:t>th</a:t>
            </a:r>
            <a:r>
              <a:rPr lang="en-US" sz="1400">
                <a:solidFill>
                  <a:srgbClr val="FD9022"/>
                </a:solidFill>
              </a:rPr>
              <a:t> Spherical</a:t>
            </a:r>
          </a:p>
        </p:txBody>
      </p:sp>
      <p:sp>
        <p:nvSpPr>
          <p:cNvPr id="10" name="TextBox 9">
            <a:extLst>
              <a:ext uri="{FF2B5EF4-FFF2-40B4-BE49-F238E27FC236}">
                <a16:creationId xmlns:a16="http://schemas.microsoft.com/office/drawing/2014/main" id="{E8185051-F9F7-416F-BD2B-3539B49B93A9}"/>
              </a:ext>
            </a:extLst>
          </p:cNvPr>
          <p:cNvSpPr txBox="1"/>
          <p:nvPr/>
        </p:nvSpPr>
        <p:spPr>
          <a:xfrm>
            <a:off x="9747090" y="4710368"/>
            <a:ext cx="1125693" cy="307777"/>
          </a:xfrm>
          <a:prstGeom prst="rect">
            <a:avLst/>
          </a:prstGeom>
          <a:noFill/>
        </p:spPr>
        <p:txBody>
          <a:bodyPr wrap="none" rtlCol="0">
            <a:spAutoFit/>
          </a:bodyPr>
          <a:lstStyle/>
          <a:p>
            <a:r>
              <a:rPr lang="en-US" sz="1400"/>
              <a:t>3</a:t>
            </a:r>
            <a:r>
              <a:rPr lang="en-US" sz="1400" baseline="30000"/>
              <a:t>rd</a:t>
            </a:r>
            <a:r>
              <a:rPr lang="en-US" sz="1400"/>
              <a:t> Spherical</a:t>
            </a:r>
          </a:p>
        </p:txBody>
      </p:sp>
      <p:sp>
        <p:nvSpPr>
          <p:cNvPr id="11" name="TextBox 10">
            <a:extLst>
              <a:ext uri="{FF2B5EF4-FFF2-40B4-BE49-F238E27FC236}">
                <a16:creationId xmlns:a16="http://schemas.microsoft.com/office/drawing/2014/main" id="{4D62E7F8-F30D-45BE-BAD1-94F4688A2426}"/>
              </a:ext>
            </a:extLst>
          </p:cNvPr>
          <p:cNvSpPr txBox="1"/>
          <p:nvPr/>
        </p:nvSpPr>
        <p:spPr>
          <a:xfrm>
            <a:off x="9747090" y="3372161"/>
            <a:ext cx="771686" cy="307777"/>
          </a:xfrm>
          <a:prstGeom prst="rect">
            <a:avLst/>
          </a:prstGeom>
          <a:noFill/>
        </p:spPr>
        <p:txBody>
          <a:bodyPr wrap="none" rtlCol="0">
            <a:spAutoFit/>
          </a:bodyPr>
          <a:lstStyle/>
          <a:p>
            <a:r>
              <a:rPr lang="en-US" sz="1400">
                <a:solidFill>
                  <a:srgbClr val="FF0000"/>
                </a:solidFill>
              </a:rPr>
              <a:t>X Trefoil</a:t>
            </a:r>
          </a:p>
        </p:txBody>
      </p:sp>
    </p:spTree>
    <p:extLst>
      <p:ext uri="{BB962C8B-B14F-4D97-AF65-F5344CB8AC3E}">
        <p14:creationId xmlns:p14="http://schemas.microsoft.com/office/powerpoint/2010/main" val="312833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5C516537-2841-4B51-8E14-02EE4BA688DC}"/>
              </a:ext>
            </a:extLst>
          </p:cNvPr>
          <p:cNvSpPr>
            <a:spLocks noGrp="1"/>
          </p:cNvSpPr>
          <p:nvPr>
            <p:ph type="title"/>
          </p:nvPr>
        </p:nvSpPr>
        <p:spPr>
          <a:xfrm>
            <a:off x="838200" y="91981"/>
            <a:ext cx="10515600" cy="772632"/>
          </a:xfrm>
        </p:spPr>
        <p:txBody>
          <a:bodyPr>
            <a:normAutofit fontScale="90000"/>
          </a:bodyPr>
          <a:lstStyle/>
          <a:p>
            <a:pPr algn="ctr"/>
            <a:r>
              <a:rPr lang="en-US" sz="3200"/>
              <a:t>Instrument Carrier/CGI interface pupil shear from STOP modeling</a:t>
            </a:r>
            <a:br>
              <a:rPr lang="en-US" sz="3200"/>
            </a:br>
            <a:r>
              <a:rPr lang="en-US" sz="2700"/>
              <a:t>(MUF applied)</a:t>
            </a:r>
            <a:endParaRPr lang="en-US" sz="3200"/>
          </a:p>
        </p:txBody>
      </p:sp>
      <p:sp>
        <p:nvSpPr>
          <p:cNvPr id="2" name="Slide Number Placeholder 1">
            <a:extLst>
              <a:ext uri="{FF2B5EF4-FFF2-40B4-BE49-F238E27FC236}">
                <a16:creationId xmlns:a16="http://schemas.microsoft.com/office/drawing/2014/main" id="{2FEFBD54-31F0-4267-A19F-9D68651ED115}"/>
              </a:ext>
            </a:extLst>
          </p:cNvPr>
          <p:cNvSpPr>
            <a:spLocks noGrp="1"/>
          </p:cNvSpPr>
          <p:nvPr>
            <p:ph type="sldNum" sz="quarter" idx="12"/>
          </p:nvPr>
        </p:nvSpPr>
        <p:spPr/>
        <p:txBody>
          <a:bodyPr/>
          <a:lstStyle/>
          <a:p>
            <a:fld id="{39CF7D67-3BB2-432C-AA83-7A0693929AB9}" type="slidenum">
              <a:rPr lang="en-US" smtClean="0"/>
              <a:t>11</a:t>
            </a:fld>
            <a:endParaRPr lang="en-US"/>
          </a:p>
        </p:txBody>
      </p:sp>
      <p:pic>
        <p:nvPicPr>
          <p:cNvPr id="4" name="Picture 3">
            <a:extLst>
              <a:ext uri="{FF2B5EF4-FFF2-40B4-BE49-F238E27FC236}">
                <a16:creationId xmlns:a16="http://schemas.microsoft.com/office/drawing/2014/main" id="{086EE4A8-C009-4B79-9146-D792D3BF9259}"/>
              </a:ext>
            </a:extLst>
          </p:cNvPr>
          <p:cNvPicPr>
            <a:picLocks noChangeAspect="1"/>
          </p:cNvPicPr>
          <p:nvPr/>
        </p:nvPicPr>
        <p:blipFill>
          <a:blip r:embed="rId2"/>
          <a:stretch>
            <a:fillRect/>
          </a:stretch>
        </p:blipFill>
        <p:spPr>
          <a:xfrm>
            <a:off x="2309427" y="1211223"/>
            <a:ext cx="7059425" cy="5327691"/>
          </a:xfrm>
          <a:prstGeom prst="rect">
            <a:avLst/>
          </a:prstGeom>
        </p:spPr>
      </p:pic>
      <p:sp>
        <p:nvSpPr>
          <p:cNvPr id="6" name="TextBox 5">
            <a:extLst>
              <a:ext uri="{FF2B5EF4-FFF2-40B4-BE49-F238E27FC236}">
                <a16:creationId xmlns:a16="http://schemas.microsoft.com/office/drawing/2014/main" id="{5FFCAEA4-C71A-4DE1-9D7A-32044D4F8021}"/>
              </a:ext>
            </a:extLst>
          </p:cNvPr>
          <p:cNvSpPr txBox="1"/>
          <p:nvPr/>
        </p:nvSpPr>
        <p:spPr>
          <a:xfrm>
            <a:off x="9451299" y="4946754"/>
            <a:ext cx="296876" cy="369332"/>
          </a:xfrm>
          <a:prstGeom prst="rect">
            <a:avLst/>
          </a:prstGeom>
          <a:noFill/>
        </p:spPr>
        <p:txBody>
          <a:bodyPr wrap="none" rtlCol="0">
            <a:spAutoFit/>
          </a:bodyPr>
          <a:lstStyle/>
          <a:p>
            <a:r>
              <a:rPr lang="en-US">
                <a:solidFill>
                  <a:srgbClr val="FF0000"/>
                </a:solidFill>
              </a:rPr>
              <a:t>Y</a:t>
            </a:r>
          </a:p>
        </p:txBody>
      </p:sp>
      <p:sp>
        <p:nvSpPr>
          <p:cNvPr id="7" name="TextBox 6">
            <a:extLst>
              <a:ext uri="{FF2B5EF4-FFF2-40B4-BE49-F238E27FC236}">
                <a16:creationId xmlns:a16="http://schemas.microsoft.com/office/drawing/2014/main" id="{7ED88EC7-6A52-4960-AC89-7727F499B935}"/>
              </a:ext>
            </a:extLst>
          </p:cNvPr>
          <p:cNvSpPr txBox="1"/>
          <p:nvPr/>
        </p:nvSpPr>
        <p:spPr>
          <a:xfrm>
            <a:off x="9461294" y="2805660"/>
            <a:ext cx="304892" cy="369332"/>
          </a:xfrm>
          <a:prstGeom prst="rect">
            <a:avLst/>
          </a:prstGeom>
          <a:noFill/>
        </p:spPr>
        <p:txBody>
          <a:bodyPr wrap="none" rtlCol="0">
            <a:spAutoFit/>
          </a:bodyPr>
          <a:lstStyle/>
          <a:p>
            <a:r>
              <a:rPr lang="en-US">
                <a:solidFill>
                  <a:srgbClr val="00C800"/>
                </a:solidFill>
              </a:rPr>
              <a:t>X</a:t>
            </a:r>
          </a:p>
        </p:txBody>
      </p:sp>
      <p:sp>
        <p:nvSpPr>
          <p:cNvPr id="8" name="TextBox 7">
            <a:extLst>
              <a:ext uri="{FF2B5EF4-FFF2-40B4-BE49-F238E27FC236}">
                <a16:creationId xmlns:a16="http://schemas.microsoft.com/office/drawing/2014/main" id="{F3D08824-94C2-4ED3-B7A6-917F7C3961D0}"/>
              </a:ext>
            </a:extLst>
          </p:cNvPr>
          <p:cNvSpPr txBox="1"/>
          <p:nvPr/>
        </p:nvSpPr>
        <p:spPr>
          <a:xfrm>
            <a:off x="464054" y="1590379"/>
            <a:ext cx="2020425" cy="584775"/>
          </a:xfrm>
          <a:prstGeom prst="rect">
            <a:avLst/>
          </a:prstGeom>
          <a:noFill/>
        </p:spPr>
        <p:txBody>
          <a:bodyPr wrap="none" rtlCol="0">
            <a:spAutoFit/>
          </a:bodyPr>
          <a:lstStyle/>
          <a:p>
            <a:pPr algn="ctr"/>
            <a:r>
              <a:rPr lang="en-US" sz="1600" i="1">
                <a:solidFill>
                  <a:srgbClr val="0070C0"/>
                </a:solidFill>
              </a:rPr>
              <a:t>Grey regions are time </a:t>
            </a:r>
          </a:p>
          <a:p>
            <a:pPr algn="ctr"/>
            <a:r>
              <a:rPr lang="en-US" sz="1600" i="1">
                <a:solidFill>
                  <a:srgbClr val="0070C0"/>
                </a:solidFill>
              </a:rPr>
              <a:t>on reference star</a:t>
            </a:r>
          </a:p>
        </p:txBody>
      </p:sp>
      <p:sp>
        <p:nvSpPr>
          <p:cNvPr id="9" name="TextBox 8">
            <a:extLst>
              <a:ext uri="{FF2B5EF4-FFF2-40B4-BE49-F238E27FC236}">
                <a16:creationId xmlns:a16="http://schemas.microsoft.com/office/drawing/2014/main" id="{B4B007B6-6D10-4D09-AFE9-99DB369FB0DD}"/>
              </a:ext>
            </a:extLst>
          </p:cNvPr>
          <p:cNvSpPr txBox="1"/>
          <p:nvPr/>
        </p:nvSpPr>
        <p:spPr>
          <a:xfrm>
            <a:off x="324479" y="3410262"/>
            <a:ext cx="1697131" cy="523220"/>
          </a:xfrm>
          <a:prstGeom prst="rect">
            <a:avLst/>
          </a:prstGeom>
          <a:noFill/>
        </p:spPr>
        <p:txBody>
          <a:bodyPr wrap="none" rtlCol="0">
            <a:spAutoFit/>
          </a:bodyPr>
          <a:lstStyle/>
          <a:p>
            <a:pPr algn="ctr"/>
            <a:r>
              <a:rPr lang="en-US" sz="1400"/>
              <a:t>Pupil diameter</a:t>
            </a:r>
          </a:p>
          <a:p>
            <a:pPr algn="ctr"/>
            <a:r>
              <a:rPr lang="en-US" sz="1400"/>
              <a:t>at interface = 40 mm</a:t>
            </a:r>
          </a:p>
        </p:txBody>
      </p:sp>
    </p:spTree>
    <p:extLst>
      <p:ext uri="{BB962C8B-B14F-4D97-AF65-F5344CB8AC3E}">
        <p14:creationId xmlns:p14="http://schemas.microsoft.com/office/powerpoint/2010/main" val="1537498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EBD31A5-3588-4835-942E-C03DFD4766BE}"/>
              </a:ext>
            </a:extLst>
          </p:cNvPr>
          <p:cNvPicPr>
            <a:picLocks noChangeAspect="1"/>
          </p:cNvPicPr>
          <p:nvPr/>
        </p:nvPicPr>
        <p:blipFill>
          <a:blip r:embed="rId2"/>
          <a:stretch>
            <a:fillRect/>
          </a:stretch>
        </p:blipFill>
        <p:spPr>
          <a:xfrm>
            <a:off x="2947569" y="1126525"/>
            <a:ext cx="6194505" cy="4765004"/>
          </a:xfrm>
          <a:prstGeom prst="rect">
            <a:avLst/>
          </a:prstGeom>
        </p:spPr>
      </p:pic>
      <p:sp>
        <p:nvSpPr>
          <p:cNvPr id="2" name="TextBox 1">
            <a:extLst>
              <a:ext uri="{FF2B5EF4-FFF2-40B4-BE49-F238E27FC236}">
                <a16:creationId xmlns:a16="http://schemas.microsoft.com/office/drawing/2014/main" id="{0D36393F-1A6E-47D6-AAAD-0EA0180F6122}"/>
              </a:ext>
            </a:extLst>
          </p:cNvPr>
          <p:cNvSpPr txBox="1"/>
          <p:nvPr/>
        </p:nvSpPr>
        <p:spPr>
          <a:xfrm>
            <a:off x="3759205" y="6116866"/>
            <a:ext cx="5160387" cy="461665"/>
          </a:xfrm>
          <a:prstGeom prst="rect">
            <a:avLst/>
          </a:prstGeom>
          <a:noFill/>
        </p:spPr>
        <p:txBody>
          <a:bodyPr wrap="none" rtlCol="0">
            <a:spAutoFit/>
          </a:bodyPr>
          <a:lstStyle/>
          <a:p>
            <a:r>
              <a:rPr lang="en-US" sz="2400"/>
              <a:t>DM</a:t>
            </a:r>
            <a:r>
              <a:rPr lang="en-US" sz="2400" baseline="-25000"/>
              <a:t>new</a:t>
            </a:r>
            <a:r>
              <a:rPr lang="en-US" sz="2400"/>
              <a:t>[x,y] = DM</a:t>
            </a:r>
            <a:r>
              <a:rPr lang="en-US" sz="2400" baseline="-25000"/>
              <a:t>old</a:t>
            </a:r>
            <a:r>
              <a:rPr lang="en-US" sz="2400"/>
              <a:t>[x,y](1 + 0.026 Δ</a:t>
            </a:r>
            <a:r>
              <a:rPr lang="en-US" sz="2400" baseline="-25000"/>
              <a:t>tempK</a:t>
            </a:r>
            <a:r>
              <a:rPr lang="en-US" sz="2400"/>
              <a:t>)</a:t>
            </a:r>
          </a:p>
        </p:txBody>
      </p:sp>
      <p:sp>
        <p:nvSpPr>
          <p:cNvPr id="4" name="Title 1">
            <a:extLst>
              <a:ext uri="{FF2B5EF4-FFF2-40B4-BE49-F238E27FC236}">
                <a16:creationId xmlns:a16="http://schemas.microsoft.com/office/drawing/2014/main" id="{53CCD3A8-EE81-4292-AE98-11F16B864945}"/>
              </a:ext>
            </a:extLst>
          </p:cNvPr>
          <p:cNvSpPr>
            <a:spLocks noGrp="1"/>
          </p:cNvSpPr>
          <p:nvPr>
            <p:ph type="title"/>
          </p:nvPr>
        </p:nvSpPr>
        <p:spPr>
          <a:xfrm>
            <a:off x="838200" y="47531"/>
            <a:ext cx="10515600" cy="772632"/>
          </a:xfrm>
        </p:spPr>
        <p:txBody>
          <a:bodyPr>
            <a:normAutofit/>
          </a:bodyPr>
          <a:lstStyle/>
          <a:p>
            <a:pPr algn="ctr"/>
            <a:r>
              <a:rPr lang="en-US" sz="3200"/>
              <a:t>DM temperature change from STOP modeling</a:t>
            </a:r>
          </a:p>
        </p:txBody>
      </p:sp>
      <p:sp>
        <p:nvSpPr>
          <p:cNvPr id="3" name="TextBox 2">
            <a:extLst>
              <a:ext uri="{FF2B5EF4-FFF2-40B4-BE49-F238E27FC236}">
                <a16:creationId xmlns:a16="http://schemas.microsoft.com/office/drawing/2014/main" id="{B3640562-B2C0-4CAC-AA39-EBB06842F8AF}"/>
              </a:ext>
            </a:extLst>
          </p:cNvPr>
          <p:cNvSpPr txBox="1"/>
          <p:nvPr/>
        </p:nvSpPr>
        <p:spPr>
          <a:xfrm>
            <a:off x="9518650" y="2844800"/>
            <a:ext cx="2158220" cy="954107"/>
          </a:xfrm>
          <a:prstGeom prst="rect">
            <a:avLst/>
          </a:prstGeom>
          <a:noFill/>
        </p:spPr>
        <p:txBody>
          <a:bodyPr wrap="none" rtlCol="0">
            <a:spAutoFit/>
          </a:bodyPr>
          <a:lstStyle/>
          <a:p>
            <a:pPr algn="ctr"/>
            <a:r>
              <a:rPr lang="en-US" sz="1400"/>
              <a:t>Temperature changes</a:t>
            </a:r>
          </a:p>
          <a:p>
            <a:pPr algn="ctr"/>
            <a:r>
              <a:rPr lang="en-US" sz="1400"/>
              <a:t>dominated by heating</a:t>
            </a:r>
          </a:p>
          <a:p>
            <a:pPr algn="ctr"/>
            <a:r>
              <a:rPr lang="en-US" sz="1400"/>
              <a:t>due to mechanism motion;</a:t>
            </a:r>
          </a:p>
          <a:p>
            <a:pPr algn="ctr"/>
            <a:r>
              <a:rPr lang="en-US" sz="1400"/>
              <a:t>lags due to thermal control</a:t>
            </a:r>
          </a:p>
        </p:txBody>
      </p:sp>
      <p:sp>
        <p:nvSpPr>
          <p:cNvPr id="6" name="Slide Number Placeholder 5">
            <a:extLst>
              <a:ext uri="{FF2B5EF4-FFF2-40B4-BE49-F238E27FC236}">
                <a16:creationId xmlns:a16="http://schemas.microsoft.com/office/drawing/2014/main" id="{AF3D50F9-EF18-400C-8919-7BC56F7B734A}"/>
              </a:ext>
            </a:extLst>
          </p:cNvPr>
          <p:cNvSpPr>
            <a:spLocks noGrp="1"/>
          </p:cNvSpPr>
          <p:nvPr>
            <p:ph type="sldNum" sz="quarter" idx="12"/>
          </p:nvPr>
        </p:nvSpPr>
        <p:spPr/>
        <p:txBody>
          <a:bodyPr/>
          <a:lstStyle/>
          <a:p>
            <a:fld id="{39CF7D67-3BB2-432C-AA83-7A0693929AB9}" type="slidenum">
              <a:rPr lang="en-US" smtClean="0"/>
              <a:t>12</a:t>
            </a:fld>
            <a:endParaRPr lang="en-US"/>
          </a:p>
        </p:txBody>
      </p:sp>
      <p:sp>
        <p:nvSpPr>
          <p:cNvPr id="8" name="TextBox 7">
            <a:extLst>
              <a:ext uri="{FF2B5EF4-FFF2-40B4-BE49-F238E27FC236}">
                <a16:creationId xmlns:a16="http://schemas.microsoft.com/office/drawing/2014/main" id="{BCEF8A9E-C56C-4BC2-A254-ACC137737215}"/>
              </a:ext>
            </a:extLst>
          </p:cNvPr>
          <p:cNvSpPr txBox="1"/>
          <p:nvPr/>
        </p:nvSpPr>
        <p:spPr>
          <a:xfrm>
            <a:off x="464054" y="1590379"/>
            <a:ext cx="2020425" cy="584775"/>
          </a:xfrm>
          <a:prstGeom prst="rect">
            <a:avLst/>
          </a:prstGeom>
          <a:noFill/>
        </p:spPr>
        <p:txBody>
          <a:bodyPr wrap="none" rtlCol="0">
            <a:spAutoFit/>
          </a:bodyPr>
          <a:lstStyle/>
          <a:p>
            <a:pPr algn="ctr"/>
            <a:r>
              <a:rPr lang="en-US" sz="1600" i="1">
                <a:solidFill>
                  <a:srgbClr val="0070C0"/>
                </a:solidFill>
              </a:rPr>
              <a:t>Grey regions are time </a:t>
            </a:r>
          </a:p>
          <a:p>
            <a:pPr algn="ctr"/>
            <a:r>
              <a:rPr lang="en-US" sz="1600" i="1">
                <a:solidFill>
                  <a:srgbClr val="0070C0"/>
                </a:solidFill>
              </a:rPr>
              <a:t>on reference star</a:t>
            </a:r>
          </a:p>
        </p:txBody>
      </p:sp>
    </p:spTree>
    <p:extLst>
      <p:ext uri="{BB962C8B-B14F-4D97-AF65-F5344CB8AC3E}">
        <p14:creationId xmlns:p14="http://schemas.microsoft.com/office/powerpoint/2010/main" val="3775634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3688156B-18A6-4966-8EB8-E2A8EB3B18E8}"/>
              </a:ext>
            </a:extLst>
          </p:cNvPr>
          <p:cNvPicPr>
            <a:picLocks noChangeAspect="1"/>
          </p:cNvPicPr>
          <p:nvPr/>
        </p:nvPicPr>
        <p:blipFill rotWithShape="1">
          <a:blip r:embed="rId2">
            <a:extLst>
              <a:ext uri="{28A0092B-C50C-407E-A947-70E740481C1C}">
                <a14:useLocalDpi xmlns:a14="http://schemas.microsoft.com/office/drawing/2010/main" val="0"/>
              </a:ext>
            </a:extLst>
          </a:blip>
          <a:srcRect l="11126" t="5414" r="9017" b="4668"/>
          <a:stretch/>
        </p:blipFill>
        <p:spPr>
          <a:xfrm>
            <a:off x="112426" y="1206708"/>
            <a:ext cx="12034077" cy="4474564"/>
          </a:xfrm>
          <a:prstGeom prst="rect">
            <a:avLst/>
          </a:prstGeom>
        </p:spPr>
      </p:pic>
      <p:sp>
        <p:nvSpPr>
          <p:cNvPr id="2" name="Title 1">
            <a:extLst>
              <a:ext uri="{FF2B5EF4-FFF2-40B4-BE49-F238E27FC236}">
                <a16:creationId xmlns:a16="http://schemas.microsoft.com/office/drawing/2014/main" id="{B21C01C9-285A-4EE3-9F20-97BB68BE17EA}"/>
              </a:ext>
            </a:extLst>
          </p:cNvPr>
          <p:cNvSpPr>
            <a:spLocks noGrp="1"/>
          </p:cNvSpPr>
          <p:nvPr>
            <p:ph type="title"/>
          </p:nvPr>
        </p:nvSpPr>
        <p:spPr>
          <a:xfrm>
            <a:off x="838200" y="137505"/>
            <a:ext cx="10515600" cy="755664"/>
          </a:xfrm>
        </p:spPr>
        <p:txBody>
          <a:bodyPr/>
          <a:lstStyle/>
          <a:p>
            <a:pPr algn="ctr"/>
            <a:r>
              <a:rPr lang="en-US"/>
              <a:t>OS9 Wheel Speeds</a:t>
            </a:r>
          </a:p>
        </p:txBody>
      </p:sp>
      <p:sp>
        <p:nvSpPr>
          <p:cNvPr id="4" name="Slide Number Placeholder 3">
            <a:extLst>
              <a:ext uri="{FF2B5EF4-FFF2-40B4-BE49-F238E27FC236}">
                <a16:creationId xmlns:a16="http://schemas.microsoft.com/office/drawing/2014/main" id="{4465F982-C615-4603-AC26-E292A2261FBB}"/>
              </a:ext>
            </a:extLst>
          </p:cNvPr>
          <p:cNvSpPr>
            <a:spLocks noGrp="1"/>
          </p:cNvSpPr>
          <p:nvPr>
            <p:ph type="sldNum" sz="quarter" idx="12"/>
          </p:nvPr>
        </p:nvSpPr>
        <p:spPr/>
        <p:txBody>
          <a:bodyPr/>
          <a:lstStyle/>
          <a:p>
            <a:fld id="{39CF7D67-3BB2-432C-AA83-7A0693929AB9}" type="slidenum">
              <a:rPr lang="en-US" smtClean="0"/>
              <a:t>13</a:t>
            </a:fld>
            <a:endParaRPr lang="en-US"/>
          </a:p>
        </p:txBody>
      </p:sp>
      <p:sp>
        <p:nvSpPr>
          <p:cNvPr id="6" name="TextBox 5">
            <a:extLst>
              <a:ext uri="{FF2B5EF4-FFF2-40B4-BE49-F238E27FC236}">
                <a16:creationId xmlns:a16="http://schemas.microsoft.com/office/drawing/2014/main" id="{CD21C208-F055-4105-89EB-206CE5405384}"/>
              </a:ext>
            </a:extLst>
          </p:cNvPr>
          <p:cNvSpPr txBox="1"/>
          <p:nvPr/>
        </p:nvSpPr>
        <p:spPr>
          <a:xfrm>
            <a:off x="229584" y="5387733"/>
            <a:ext cx="341760" cy="276999"/>
          </a:xfrm>
          <a:prstGeom prst="rect">
            <a:avLst/>
          </a:prstGeom>
          <a:solidFill>
            <a:schemeClr val="bg1"/>
          </a:solidFill>
          <a:ln>
            <a:noFill/>
          </a:ln>
        </p:spPr>
        <p:txBody>
          <a:bodyPr wrap="none" rtlCol="0">
            <a:spAutoFit/>
          </a:bodyPr>
          <a:lstStyle/>
          <a:p>
            <a:pPr algn="ctr"/>
            <a:r>
              <a:rPr lang="en-US" sz="1200"/>
              <a:t>35</a:t>
            </a:r>
          </a:p>
        </p:txBody>
      </p:sp>
      <p:sp>
        <p:nvSpPr>
          <p:cNvPr id="10" name="TextBox 9">
            <a:extLst>
              <a:ext uri="{FF2B5EF4-FFF2-40B4-BE49-F238E27FC236}">
                <a16:creationId xmlns:a16="http://schemas.microsoft.com/office/drawing/2014/main" id="{DEBBBDAC-F943-4D3F-83EB-80A317058397}"/>
              </a:ext>
            </a:extLst>
          </p:cNvPr>
          <p:cNvSpPr txBox="1"/>
          <p:nvPr/>
        </p:nvSpPr>
        <p:spPr>
          <a:xfrm>
            <a:off x="1442742" y="5387733"/>
            <a:ext cx="341760" cy="276999"/>
          </a:xfrm>
          <a:prstGeom prst="rect">
            <a:avLst/>
          </a:prstGeom>
          <a:solidFill>
            <a:schemeClr val="bg1"/>
          </a:solidFill>
          <a:ln>
            <a:noFill/>
          </a:ln>
        </p:spPr>
        <p:txBody>
          <a:bodyPr wrap="none" rtlCol="0">
            <a:spAutoFit/>
          </a:bodyPr>
          <a:lstStyle/>
          <a:p>
            <a:pPr algn="ctr"/>
            <a:r>
              <a:rPr lang="en-US" sz="1200"/>
              <a:t>55</a:t>
            </a:r>
          </a:p>
        </p:txBody>
      </p:sp>
      <p:sp>
        <p:nvSpPr>
          <p:cNvPr id="12" name="TextBox 11">
            <a:extLst>
              <a:ext uri="{FF2B5EF4-FFF2-40B4-BE49-F238E27FC236}">
                <a16:creationId xmlns:a16="http://schemas.microsoft.com/office/drawing/2014/main" id="{73A8B7C7-70C5-4DD0-ABA7-A4E82A67AE78}"/>
              </a:ext>
            </a:extLst>
          </p:cNvPr>
          <p:cNvSpPr txBox="1"/>
          <p:nvPr/>
        </p:nvSpPr>
        <p:spPr>
          <a:xfrm>
            <a:off x="2655900" y="5387733"/>
            <a:ext cx="341760" cy="276999"/>
          </a:xfrm>
          <a:prstGeom prst="rect">
            <a:avLst/>
          </a:prstGeom>
          <a:solidFill>
            <a:schemeClr val="bg1"/>
          </a:solidFill>
          <a:ln>
            <a:noFill/>
          </a:ln>
        </p:spPr>
        <p:txBody>
          <a:bodyPr wrap="none" rtlCol="0">
            <a:spAutoFit/>
          </a:bodyPr>
          <a:lstStyle/>
          <a:p>
            <a:pPr algn="ctr"/>
            <a:r>
              <a:rPr lang="en-US" sz="1200"/>
              <a:t>75</a:t>
            </a:r>
          </a:p>
        </p:txBody>
      </p:sp>
      <p:sp>
        <p:nvSpPr>
          <p:cNvPr id="15" name="TextBox 14">
            <a:extLst>
              <a:ext uri="{FF2B5EF4-FFF2-40B4-BE49-F238E27FC236}">
                <a16:creationId xmlns:a16="http://schemas.microsoft.com/office/drawing/2014/main" id="{76D57AF8-BCBD-47FF-A9C6-5276831CD645}"/>
              </a:ext>
            </a:extLst>
          </p:cNvPr>
          <p:cNvSpPr txBox="1"/>
          <p:nvPr/>
        </p:nvSpPr>
        <p:spPr>
          <a:xfrm>
            <a:off x="3869058" y="5387733"/>
            <a:ext cx="341760" cy="276999"/>
          </a:xfrm>
          <a:prstGeom prst="rect">
            <a:avLst/>
          </a:prstGeom>
          <a:solidFill>
            <a:schemeClr val="bg1"/>
          </a:solidFill>
          <a:ln>
            <a:noFill/>
          </a:ln>
        </p:spPr>
        <p:txBody>
          <a:bodyPr wrap="none" rtlCol="0">
            <a:spAutoFit/>
          </a:bodyPr>
          <a:lstStyle/>
          <a:p>
            <a:pPr algn="ctr"/>
            <a:r>
              <a:rPr lang="en-US" sz="1200"/>
              <a:t>95</a:t>
            </a:r>
          </a:p>
        </p:txBody>
      </p:sp>
      <p:sp>
        <p:nvSpPr>
          <p:cNvPr id="16" name="TextBox 15">
            <a:extLst>
              <a:ext uri="{FF2B5EF4-FFF2-40B4-BE49-F238E27FC236}">
                <a16:creationId xmlns:a16="http://schemas.microsoft.com/office/drawing/2014/main" id="{72213B7E-6863-4F90-AC9A-428CCE11E273}"/>
              </a:ext>
            </a:extLst>
          </p:cNvPr>
          <p:cNvSpPr txBox="1"/>
          <p:nvPr/>
        </p:nvSpPr>
        <p:spPr>
          <a:xfrm>
            <a:off x="5050437" y="5387733"/>
            <a:ext cx="420308" cy="276999"/>
          </a:xfrm>
          <a:prstGeom prst="rect">
            <a:avLst/>
          </a:prstGeom>
          <a:solidFill>
            <a:schemeClr val="bg1"/>
          </a:solidFill>
          <a:ln>
            <a:noFill/>
          </a:ln>
        </p:spPr>
        <p:txBody>
          <a:bodyPr wrap="none" rtlCol="0">
            <a:spAutoFit/>
          </a:bodyPr>
          <a:lstStyle/>
          <a:p>
            <a:pPr algn="ctr"/>
            <a:r>
              <a:rPr lang="en-US" sz="1200"/>
              <a:t>115</a:t>
            </a:r>
          </a:p>
        </p:txBody>
      </p:sp>
      <p:sp>
        <p:nvSpPr>
          <p:cNvPr id="17" name="TextBox 16">
            <a:extLst>
              <a:ext uri="{FF2B5EF4-FFF2-40B4-BE49-F238E27FC236}">
                <a16:creationId xmlns:a16="http://schemas.microsoft.com/office/drawing/2014/main" id="{A702E1CF-A016-40E2-89F0-DFED6FD89E8D}"/>
              </a:ext>
            </a:extLst>
          </p:cNvPr>
          <p:cNvSpPr txBox="1"/>
          <p:nvPr/>
        </p:nvSpPr>
        <p:spPr>
          <a:xfrm>
            <a:off x="6271090" y="5387733"/>
            <a:ext cx="420308" cy="276999"/>
          </a:xfrm>
          <a:prstGeom prst="rect">
            <a:avLst/>
          </a:prstGeom>
          <a:solidFill>
            <a:schemeClr val="bg1"/>
          </a:solidFill>
          <a:ln>
            <a:noFill/>
          </a:ln>
        </p:spPr>
        <p:txBody>
          <a:bodyPr wrap="none" rtlCol="0">
            <a:spAutoFit/>
          </a:bodyPr>
          <a:lstStyle/>
          <a:p>
            <a:pPr algn="ctr"/>
            <a:r>
              <a:rPr lang="en-US" sz="1200"/>
              <a:t>135</a:t>
            </a:r>
          </a:p>
        </p:txBody>
      </p:sp>
      <p:sp>
        <p:nvSpPr>
          <p:cNvPr id="18" name="TextBox 17">
            <a:extLst>
              <a:ext uri="{FF2B5EF4-FFF2-40B4-BE49-F238E27FC236}">
                <a16:creationId xmlns:a16="http://schemas.microsoft.com/office/drawing/2014/main" id="{B2800E65-D8F5-4F04-B129-B1BCE6230658}"/>
              </a:ext>
            </a:extLst>
          </p:cNvPr>
          <p:cNvSpPr txBox="1"/>
          <p:nvPr/>
        </p:nvSpPr>
        <p:spPr>
          <a:xfrm>
            <a:off x="7480295" y="5387733"/>
            <a:ext cx="420308" cy="276999"/>
          </a:xfrm>
          <a:prstGeom prst="rect">
            <a:avLst/>
          </a:prstGeom>
          <a:solidFill>
            <a:schemeClr val="bg1"/>
          </a:solidFill>
          <a:ln>
            <a:noFill/>
          </a:ln>
        </p:spPr>
        <p:txBody>
          <a:bodyPr wrap="none" rtlCol="0">
            <a:spAutoFit/>
          </a:bodyPr>
          <a:lstStyle/>
          <a:p>
            <a:pPr algn="ctr"/>
            <a:r>
              <a:rPr lang="en-US" sz="1200"/>
              <a:t>155</a:t>
            </a:r>
          </a:p>
        </p:txBody>
      </p:sp>
      <p:sp>
        <p:nvSpPr>
          <p:cNvPr id="19" name="TextBox 18">
            <a:extLst>
              <a:ext uri="{FF2B5EF4-FFF2-40B4-BE49-F238E27FC236}">
                <a16:creationId xmlns:a16="http://schemas.microsoft.com/office/drawing/2014/main" id="{0E7F06CD-EF6B-4B1C-AF7E-EE6F24ED15EA}"/>
              </a:ext>
            </a:extLst>
          </p:cNvPr>
          <p:cNvSpPr txBox="1"/>
          <p:nvPr/>
        </p:nvSpPr>
        <p:spPr>
          <a:xfrm>
            <a:off x="8704490" y="5387733"/>
            <a:ext cx="420308" cy="276999"/>
          </a:xfrm>
          <a:prstGeom prst="rect">
            <a:avLst/>
          </a:prstGeom>
          <a:solidFill>
            <a:schemeClr val="bg1"/>
          </a:solidFill>
          <a:ln>
            <a:noFill/>
          </a:ln>
        </p:spPr>
        <p:txBody>
          <a:bodyPr wrap="none" rtlCol="0">
            <a:spAutoFit/>
          </a:bodyPr>
          <a:lstStyle/>
          <a:p>
            <a:pPr algn="ctr"/>
            <a:r>
              <a:rPr lang="en-US" sz="1200"/>
              <a:t>175</a:t>
            </a:r>
          </a:p>
        </p:txBody>
      </p:sp>
      <p:sp>
        <p:nvSpPr>
          <p:cNvPr id="20" name="TextBox 19">
            <a:extLst>
              <a:ext uri="{FF2B5EF4-FFF2-40B4-BE49-F238E27FC236}">
                <a16:creationId xmlns:a16="http://schemas.microsoft.com/office/drawing/2014/main" id="{20067E59-AA04-4A40-8626-768093D1E4B6}"/>
              </a:ext>
            </a:extLst>
          </p:cNvPr>
          <p:cNvSpPr txBox="1"/>
          <p:nvPr/>
        </p:nvSpPr>
        <p:spPr>
          <a:xfrm>
            <a:off x="9921190" y="5387733"/>
            <a:ext cx="420308" cy="276999"/>
          </a:xfrm>
          <a:prstGeom prst="rect">
            <a:avLst/>
          </a:prstGeom>
          <a:solidFill>
            <a:schemeClr val="bg1"/>
          </a:solidFill>
          <a:ln>
            <a:noFill/>
          </a:ln>
        </p:spPr>
        <p:txBody>
          <a:bodyPr wrap="none" rtlCol="0">
            <a:spAutoFit/>
          </a:bodyPr>
          <a:lstStyle/>
          <a:p>
            <a:pPr algn="ctr"/>
            <a:r>
              <a:rPr lang="en-US" sz="1200"/>
              <a:t>195</a:t>
            </a:r>
          </a:p>
        </p:txBody>
      </p:sp>
      <p:sp>
        <p:nvSpPr>
          <p:cNvPr id="21" name="TextBox 20">
            <a:extLst>
              <a:ext uri="{FF2B5EF4-FFF2-40B4-BE49-F238E27FC236}">
                <a16:creationId xmlns:a16="http://schemas.microsoft.com/office/drawing/2014/main" id="{3979E059-8697-4BDE-A5A1-5CEDCCC352F2}"/>
              </a:ext>
            </a:extLst>
          </p:cNvPr>
          <p:cNvSpPr txBox="1"/>
          <p:nvPr/>
        </p:nvSpPr>
        <p:spPr>
          <a:xfrm>
            <a:off x="11130395" y="5387733"/>
            <a:ext cx="420308" cy="276999"/>
          </a:xfrm>
          <a:prstGeom prst="rect">
            <a:avLst/>
          </a:prstGeom>
          <a:solidFill>
            <a:schemeClr val="bg1"/>
          </a:solidFill>
          <a:ln>
            <a:noFill/>
          </a:ln>
        </p:spPr>
        <p:txBody>
          <a:bodyPr wrap="none" rtlCol="0">
            <a:spAutoFit/>
          </a:bodyPr>
          <a:lstStyle/>
          <a:p>
            <a:pPr algn="ctr"/>
            <a:r>
              <a:rPr lang="en-US" sz="1200"/>
              <a:t>215</a:t>
            </a:r>
          </a:p>
        </p:txBody>
      </p:sp>
      <p:sp>
        <p:nvSpPr>
          <p:cNvPr id="22" name="TextBox 21">
            <a:extLst>
              <a:ext uri="{FF2B5EF4-FFF2-40B4-BE49-F238E27FC236}">
                <a16:creationId xmlns:a16="http://schemas.microsoft.com/office/drawing/2014/main" id="{A50A492D-941D-4272-9802-E163D4F3F25F}"/>
              </a:ext>
            </a:extLst>
          </p:cNvPr>
          <p:cNvSpPr txBox="1"/>
          <p:nvPr/>
        </p:nvSpPr>
        <p:spPr>
          <a:xfrm>
            <a:off x="5676796" y="5576343"/>
            <a:ext cx="977127" cy="276999"/>
          </a:xfrm>
          <a:prstGeom prst="rect">
            <a:avLst/>
          </a:prstGeom>
          <a:noFill/>
        </p:spPr>
        <p:txBody>
          <a:bodyPr wrap="none" rtlCol="0">
            <a:spAutoFit/>
          </a:bodyPr>
          <a:lstStyle/>
          <a:p>
            <a:pPr algn="ctr"/>
            <a:r>
              <a:rPr lang="en-US" sz="1200"/>
              <a:t>Time (hours)</a:t>
            </a:r>
          </a:p>
        </p:txBody>
      </p:sp>
      <p:sp>
        <p:nvSpPr>
          <p:cNvPr id="23" name="Rectangle 22">
            <a:extLst>
              <a:ext uri="{FF2B5EF4-FFF2-40B4-BE49-F238E27FC236}">
                <a16:creationId xmlns:a16="http://schemas.microsoft.com/office/drawing/2014/main" id="{3E7540A1-72D3-4F1D-8208-2E27CBDB6E92}"/>
              </a:ext>
            </a:extLst>
          </p:cNvPr>
          <p:cNvSpPr/>
          <p:nvPr/>
        </p:nvSpPr>
        <p:spPr>
          <a:xfrm>
            <a:off x="5823184" y="5458149"/>
            <a:ext cx="487180" cy="1361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6E9E03EA-30DB-40F1-99F9-F89E8600D260}"/>
              </a:ext>
            </a:extLst>
          </p:cNvPr>
          <p:cNvSpPr txBox="1"/>
          <p:nvPr/>
        </p:nvSpPr>
        <p:spPr>
          <a:xfrm rot="16200000">
            <a:off x="-775016" y="3338833"/>
            <a:ext cx="1918026" cy="276999"/>
          </a:xfrm>
          <a:prstGeom prst="rect">
            <a:avLst/>
          </a:prstGeom>
          <a:solidFill>
            <a:schemeClr val="bg1"/>
          </a:solidFill>
        </p:spPr>
        <p:txBody>
          <a:bodyPr wrap="none" rtlCol="0">
            <a:spAutoFit/>
          </a:bodyPr>
          <a:lstStyle/>
          <a:p>
            <a:pPr algn="ctr"/>
            <a:r>
              <a:rPr lang="en-US" sz="1200"/>
              <a:t>Reaction wheel speed (RPS)</a:t>
            </a:r>
          </a:p>
        </p:txBody>
      </p:sp>
    </p:spTree>
    <p:extLst>
      <p:ext uri="{BB962C8B-B14F-4D97-AF65-F5344CB8AC3E}">
        <p14:creationId xmlns:p14="http://schemas.microsoft.com/office/powerpoint/2010/main" val="111709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755FF-4AF8-4C48-96AD-E2B633F17CF5}"/>
              </a:ext>
            </a:extLst>
          </p:cNvPr>
          <p:cNvSpPr>
            <a:spLocks noGrp="1"/>
          </p:cNvSpPr>
          <p:nvPr>
            <p:ph type="title"/>
          </p:nvPr>
        </p:nvSpPr>
        <p:spPr>
          <a:xfrm>
            <a:off x="838200" y="82448"/>
            <a:ext cx="10515600" cy="667811"/>
          </a:xfrm>
        </p:spPr>
        <p:txBody>
          <a:bodyPr>
            <a:normAutofit/>
          </a:bodyPr>
          <a:lstStyle/>
          <a:p>
            <a:pPr algn="ctr"/>
            <a:r>
              <a:rPr lang="en-US" sz="3600"/>
              <a:t>OS9 Line-of-sight Jitter (Post-FSM)</a:t>
            </a:r>
          </a:p>
        </p:txBody>
      </p:sp>
      <p:sp>
        <p:nvSpPr>
          <p:cNvPr id="4" name="Slide Number Placeholder 3">
            <a:extLst>
              <a:ext uri="{FF2B5EF4-FFF2-40B4-BE49-F238E27FC236}">
                <a16:creationId xmlns:a16="http://schemas.microsoft.com/office/drawing/2014/main" id="{BFFF2C7A-801C-4CD4-ACE1-3A4224210551}"/>
              </a:ext>
            </a:extLst>
          </p:cNvPr>
          <p:cNvSpPr>
            <a:spLocks noGrp="1"/>
          </p:cNvSpPr>
          <p:nvPr>
            <p:ph type="sldNum" sz="quarter" idx="12"/>
          </p:nvPr>
        </p:nvSpPr>
        <p:spPr/>
        <p:txBody>
          <a:bodyPr/>
          <a:lstStyle/>
          <a:p>
            <a:fld id="{39CF7D67-3BB2-432C-AA83-7A0693929AB9}" type="slidenum">
              <a:rPr lang="en-US" smtClean="0"/>
              <a:t>14</a:t>
            </a:fld>
            <a:endParaRPr lang="en-US"/>
          </a:p>
        </p:txBody>
      </p:sp>
      <p:pic>
        <p:nvPicPr>
          <p:cNvPr id="3" name="Picture 2">
            <a:extLst>
              <a:ext uri="{FF2B5EF4-FFF2-40B4-BE49-F238E27FC236}">
                <a16:creationId xmlns:a16="http://schemas.microsoft.com/office/drawing/2014/main" id="{3A7BFE7E-A98E-4EF0-9C5F-FEE92F6A313D}"/>
              </a:ext>
            </a:extLst>
          </p:cNvPr>
          <p:cNvPicPr>
            <a:picLocks noChangeAspect="1"/>
          </p:cNvPicPr>
          <p:nvPr/>
        </p:nvPicPr>
        <p:blipFill>
          <a:blip r:embed="rId2"/>
          <a:stretch>
            <a:fillRect/>
          </a:stretch>
        </p:blipFill>
        <p:spPr>
          <a:xfrm>
            <a:off x="2019090" y="915150"/>
            <a:ext cx="7971853" cy="5734970"/>
          </a:xfrm>
          <a:prstGeom prst="rect">
            <a:avLst/>
          </a:prstGeom>
        </p:spPr>
      </p:pic>
      <p:sp>
        <p:nvSpPr>
          <p:cNvPr id="5" name="TextBox 4">
            <a:extLst>
              <a:ext uri="{FF2B5EF4-FFF2-40B4-BE49-F238E27FC236}">
                <a16:creationId xmlns:a16="http://schemas.microsoft.com/office/drawing/2014/main" id="{1AF0D7A9-0AFC-40F4-B559-3CE4193AA52B}"/>
              </a:ext>
            </a:extLst>
          </p:cNvPr>
          <p:cNvSpPr txBox="1"/>
          <p:nvPr/>
        </p:nvSpPr>
        <p:spPr>
          <a:xfrm>
            <a:off x="180632" y="3357158"/>
            <a:ext cx="2020425" cy="584775"/>
          </a:xfrm>
          <a:prstGeom prst="rect">
            <a:avLst/>
          </a:prstGeom>
          <a:noFill/>
        </p:spPr>
        <p:txBody>
          <a:bodyPr wrap="none" rtlCol="0">
            <a:spAutoFit/>
          </a:bodyPr>
          <a:lstStyle/>
          <a:p>
            <a:pPr algn="ctr"/>
            <a:r>
              <a:rPr lang="en-US" sz="1600" i="1">
                <a:solidFill>
                  <a:srgbClr val="0070C0"/>
                </a:solidFill>
              </a:rPr>
              <a:t>Grey regions are time </a:t>
            </a:r>
          </a:p>
          <a:p>
            <a:pPr algn="ctr"/>
            <a:r>
              <a:rPr lang="en-US" sz="1600" i="1">
                <a:solidFill>
                  <a:srgbClr val="0070C0"/>
                </a:solidFill>
              </a:rPr>
              <a:t>on reference star</a:t>
            </a:r>
          </a:p>
        </p:txBody>
      </p:sp>
      <p:sp>
        <p:nvSpPr>
          <p:cNvPr id="6" name="Right Brace 5">
            <a:extLst>
              <a:ext uri="{FF2B5EF4-FFF2-40B4-BE49-F238E27FC236}">
                <a16:creationId xmlns:a16="http://schemas.microsoft.com/office/drawing/2014/main" id="{B5494CF1-F325-439F-8AD4-36E795B9AAE5}"/>
              </a:ext>
            </a:extLst>
          </p:cNvPr>
          <p:cNvSpPr/>
          <p:nvPr/>
        </p:nvSpPr>
        <p:spPr>
          <a:xfrm rot="16200000">
            <a:off x="2759995" y="897943"/>
            <a:ext cx="101389" cy="39703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8BEF810D-8873-497D-B18E-BB7A41398D8C}"/>
              </a:ext>
            </a:extLst>
          </p:cNvPr>
          <p:cNvSpPr txBox="1"/>
          <p:nvPr/>
        </p:nvSpPr>
        <p:spPr>
          <a:xfrm>
            <a:off x="2515576" y="794581"/>
            <a:ext cx="590226" cy="261610"/>
          </a:xfrm>
          <a:prstGeom prst="rect">
            <a:avLst/>
          </a:prstGeom>
          <a:noFill/>
        </p:spPr>
        <p:txBody>
          <a:bodyPr wrap="none" rtlCol="0">
            <a:spAutoFit/>
          </a:bodyPr>
          <a:lstStyle/>
          <a:p>
            <a:pPr algn="ctr"/>
            <a:r>
              <a:rPr lang="en-US" sz="1050">
                <a:solidFill>
                  <a:srgbClr val="4472C4"/>
                </a:solidFill>
              </a:rPr>
              <a:t>Cycle 1</a:t>
            </a:r>
          </a:p>
        </p:txBody>
      </p:sp>
      <p:sp>
        <p:nvSpPr>
          <p:cNvPr id="8" name="Right Brace 7">
            <a:extLst>
              <a:ext uri="{FF2B5EF4-FFF2-40B4-BE49-F238E27FC236}">
                <a16:creationId xmlns:a16="http://schemas.microsoft.com/office/drawing/2014/main" id="{DA92DC1C-8828-41D9-A507-EC26377EBFA3}"/>
              </a:ext>
            </a:extLst>
          </p:cNvPr>
          <p:cNvSpPr/>
          <p:nvPr/>
        </p:nvSpPr>
        <p:spPr>
          <a:xfrm rot="16200000">
            <a:off x="9724718" y="896560"/>
            <a:ext cx="101389" cy="39703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3A2B6382-6052-4B57-B981-AAEFDF46978B}"/>
              </a:ext>
            </a:extLst>
          </p:cNvPr>
          <p:cNvSpPr txBox="1"/>
          <p:nvPr/>
        </p:nvSpPr>
        <p:spPr>
          <a:xfrm>
            <a:off x="9454651" y="793198"/>
            <a:ext cx="641522" cy="253916"/>
          </a:xfrm>
          <a:prstGeom prst="rect">
            <a:avLst/>
          </a:prstGeom>
          <a:noFill/>
        </p:spPr>
        <p:txBody>
          <a:bodyPr wrap="none" rtlCol="0">
            <a:spAutoFit/>
          </a:bodyPr>
          <a:lstStyle/>
          <a:p>
            <a:pPr algn="ctr"/>
            <a:r>
              <a:rPr lang="en-US" sz="1050">
                <a:solidFill>
                  <a:srgbClr val="4472C4"/>
                </a:solidFill>
              </a:rPr>
              <a:t>Cycle 14</a:t>
            </a:r>
          </a:p>
        </p:txBody>
      </p:sp>
      <p:sp>
        <p:nvSpPr>
          <p:cNvPr id="10" name="Right Brace 9">
            <a:extLst>
              <a:ext uri="{FF2B5EF4-FFF2-40B4-BE49-F238E27FC236}">
                <a16:creationId xmlns:a16="http://schemas.microsoft.com/office/drawing/2014/main" id="{AFC13895-2CE4-45F5-AC2B-F70268CB54E4}"/>
              </a:ext>
            </a:extLst>
          </p:cNvPr>
          <p:cNvSpPr/>
          <p:nvPr/>
        </p:nvSpPr>
        <p:spPr>
          <a:xfrm rot="16200000">
            <a:off x="3289418" y="898662"/>
            <a:ext cx="101389" cy="39703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05A7F6B7-0144-43DB-89D4-9181845387C5}"/>
              </a:ext>
            </a:extLst>
          </p:cNvPr>
          <p:cNvSpPr txBox="1"/>
          <p:nvPr/>
        </p:nvSpPr>
        <p:spPr>
          <a:xfrm>
            <a:off x="3053816" y="795300"/>
            <a:ext cx="572593" cy="253916"/>
          </a:xfrm>
          <a:prstGeom prst="rect">
            <a:avLst/>
          </a:prstGeom>
          <a:noFill/>
        </p:spPr>
        <p:txBody>
          <a:bodyPr wrap="none" rtlCol="0">
            <a:spAutoFit/>
          </a:bodyPr>
          <a:lstStyle/>
          <a:p>
            <a:pPr algn="ctr"/>
            <a:r>
              <a:rPr lang="en-US" sz="1050">
                <a:solidFill>
                  <a:srgbClr val="4472C4"/>
                </a:solidFill>
              </a:rPr>
              <a:t>Cycle 2</a:t>
            </a:r>
          </a:p>
        </p:txBody>
      </p:sp>
    </p:spTree>
    <p:extLst>
      <p:ext uri="{BB962C8B-B14F-4D97-AF65-F5344CB8AC3E}">
        <p14:creationId xmlns:p14="http://schemas.microsoft.com/office/powerpoint/2010/main" val="2133213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51547-6F5C-482A-9C95-FBF1207AFFDD}"/>
              </a:ext>
            </a:extLst>
          </p:cNvPr>
          <p:cNvSpPr>
            <a:spLocks noGrp="1"/>
          </p:cNvSpPr>
          <p:nvPr>
            <p:ph type="title"/>
          </p:nvPr>
        </p:nvSpPr>
        <p:spPr>
          <a:xfrm>
            <a:off x="838200" y="146050"/>
            <a:ext cx="10515600" cy="738190"/>
          </a:xfrm>
        </p:spPr>
        <p:txBody>
          <a:bodyPr/>
          <a:lstStyle/>
          <a:p>
            <a:pPr algn="ctr"/>
            <a:r>
              <a:rPr lang="en-US"/>
              <a:t>SPC-Spectrum Band 3 Simulations</a:t>
            </a:r>
          </a:p>
        </p:txBody>
      </p:sp>
      <p:sp>
        <p:nvSpPr>
          <p:cNvPr id="3" name="Content Placeholder 2">
            <a:extLst>
              <a:ext uri="{FF2B5EF4-FFF2-40B4-BE49-F238E27FC236}">
                <a16:creationId xmlns:a16="http://schemas.microsoft.com/office/drawing/2014/main" id="{224475F7-F58C-4EDC-84A7-E3A6C0C0954D}"/>
              </a:ext>
            </a:extLst>
          </p:cNvPr>
          <p:cNvSpPr>
            <a:spLocks noGrp="1"/>
          </p:cNvSpPr>
          <p:nvPr>
            <p:ph idx="1"/>
          </p:nvPr>
        </p:nvSpPr>
        <p:spPr>
          <a:xfrm>
            <a:off x="838200" y="1270000"/>
            <a:ext cx="10515600" cy="4906963"/>
          </a:xfrm>
        </p:spPr>
        <p:txBody>
          <a:bodyPr/>
          <a:lstStyle/>
          <a:p>
            <a:r>
              <a:rPr lang="en-US"/>
              <a:t>SPC-20190130 (Phase B flight design)</a:t>
            </a:r>
          </a:p>
          <a:p>
            <a:pPr lvl="1"/>
            <a:r>
              <a:rPr lang="en-US"/>
              <a:t>Bowtie FPM</a:t>
            </a:r>
          </a:p>
          <a:p>
            <a:pPr lvl="1"/>
            <a:r>
              <a:rPr lang="en-US"/>
              <a:t>r = 3 – 9 </a:t>
            </a:r>
            <a:r>
              <a:rPr lang="el-GR"/>
              <a:t>λ</a:t>
            </a:r>
            <a:r>
              <a:rPr lang="en-US" baseline="-25000"/>
              <a:t>c</a:t>
            </a:r>
            <a:r>
              <a:rPr lang="en-US"/>
              <a:t>/D dark hole</a:t>
            </a:r>
          </a:p>
          <a:p>
            <a:r>
              <a:rPr lang="en-US"/>
              <a:t>Band 3: 15%, 675 – 785 nm, λ</a:t>
            </a:r>
            <a:r>
              <a:rPr lang="en-US" baseline="-25000"/>
              <a:t>c</a:t>
            </a:r>
            <a:r>
              <a:rPr lang="en-US"/>
              <a:t>=730 nm</a:t>
            </a:r>
          </a:p>
          <a:p>
            <a:r>
              <a:rPr lang="en-US"/>
              <a:t>Simulations run for with-sensitivity-MUFs case only</a:t>
            </a:r>
          </a:p>
          <a:p>
            <a:pPr marL="457200" lvl="1" indent="0">
              <a:buNone/>
            </a:pPr>
            <a:endParaRPr lang="en-US"/>
          </a:p>
          <a:p>
            <a:endParaRPr lang="en-US"/>
          </a:p>
        </p:txBody>
      </p:sp>
      <p:sp>
        <p:nvSpPr>
          <p:cNvPr id="4" name="Slide Number Placeholder 3">
            <a:extLst>
              <a:ext uri="{FF2B5EF4-FFF2-40B4-BE49-F238E27FC236}">
                <a16:creationId xmlns:a16="http://schemas.microsoft.com/office/drawing/2014/main" id="{A2318C7A-F096-47C8-AB01-FAB90DD5BA41}"/>
              </a:ext>
            </a:extLst>
          </p:cNvPr>
          <p:cNvSpPr>
            <a:spLocks noGrp="1"/>
          </p:cNvSpPr>
          <p:nvPr>
            <p:ph type="sldNum" sz="quarter" idx="12"/>
          </p:nvPr>
        </p:nvSpPr>
        <p:spPr/>
        <p:txBody>
          <a:bodyPr/>
          <a:lstStyle/>
          <a:p>
            <a:fld id="{39CF7D67-3BB2-432C-AA83-7A0693929AB9}" type="slidenum">
              <a:rPr lang="en-US" smtClean="0"/>
              <a:t>15</a:t>
            </a:fld>
            <a:endParaRPr lang="en-US"/>
          </a:p>
        </p:txBody>
      </p:sp>
      <p:pic>
        <p:nvPicPr>
          <p:cNvPr id="5" name="Picture 4">
            <a:extLst>
              <a:ext uri="{FF2B5EF4-FFF2-40B4-BE49-F238E27FC236}">
                <a16:creationId xmlns:a16="http://schemas.microsoft.com/office/drawing/2014/main" id="{65CAE94C-EB87-4AEA-80F7-449FC7EBA3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2186" y="4002103"/>
            <a:ext cx="2387628" cy="2387628"/>
          </a:xfrm>
          <a:prstGeom prst="rect">
            <a:avLst/>
          </a:prstGeom>
        </p:spPr>
      </p:pic>
      <p:pic>
        <p:nvPicPr>
          <p:cNvPr id="6" name="Picture 5">
            <a:extLst>
              <a:ext uri="{FF2B5EF4-FFF2-40B4-BE49-F238E27FC236}">
                <a16:creationId xmlns:a16="http://schemas.microsoft.com/office/drawing/2014/main" id="{F7E0508E-E7F8-4BD2-B555-ECC834C919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7548" y="4002103"/>
            <a:ext cx="2387628" cy="2387628"/>
          </a:xfrm>
          <a:prstGeom prst="rect">
            <a:avLst/>
          </a:prstGeom>
        </p:spPr>
      </p:pic>
      <p:pic>
        <p:nvPicPr>
          <p:cNvPr id="7" name="Picture 6">
            <a:extLst>
              <a:ext uri="{FF2B5EF4-FFF2-40B4-BE49-F238E27FC236}">
                <a16:creationId xmlns:a16="http://schemas.microsoft.com/office/drawing/2014/main" id="{57C988DB-17F2-4528-85C3-E45CCCA42B5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36823" y="4002103"/>
            <a:ext cx="2387629" cy="2387629"/>
          </a:xfrm>
          <a:prstGeom prst="rect">
            <a:avLst/>
          </a:prstGeom>
        </p:spPr>
      </p:pic>
      <p:sp>
        <p:nvSpPr>
          <p:cNvPr id="8" name="TextBox 7">
            <a:extLst>
              <a:ext uri="{FF2B5EF4-FFF2-40B4-BE49-F238E27FC236}">
                <a16:creationId xmlns:a16="http://schemas.microsoft.com/office/drawing/2014/main" id="{8F2E386A-DA79-4354-89A3-A95298810D5F}"/>
              </a:ext>
            </a:extLst>
          </p:cNvPr>
          <p:cNvSpPr txBox="1"/>
          <p:nvPr/>
        </p:nvSpPr>
        <p:spPr>
          <a:xfrm>
            <a:off x="3108667" y="3678511"/>
            <a:ext cx="910844" cy="278622"/>
          </a:xfrm>
          <a:prstGeom prst="rect">
            <a:avLst/>
          </a:prstGeom>
          <a:noFill/>
        </p:spPr>
        <p:txBody>
          <a:bodyPr wrap="none" rtlCol="0">
            <a:spAutoFit/>
          </a:bodyPr>
          <a:lstStyle/>
          <a:p>
            <a:pPr algn="ctr"/>
            <a:r>
              <a:rPr lang="en-US"/>
              <a:t>Pupil Mask</a:t>
            </a:r>
          </a:p>
        </p:txBody>
      </p:sp>
      <p:sp>
        <p:nvSpPr>
          <p:cNvPr id="9" name="TextBox 8">
            <a:extLst>
              <a:ext uri="{FF2B5EF4-FFF2-40B4-BE49-F238E27FC236}">
                <a16:creationId xmlns:a16="http://schemas.microsoft.com/office/drawing/2014/main" id="{FC8F21E1-94C2-466C-A1E5-33AA2E80CBAB}"/>
              </a:ext>
            </a:extLst>
          </p:cNvPr>
          <p:cNvSpPr txBox="1"/>
          <p:nvPr/>
        </p:nvSpPr>
        <p:spPr>
          <a:xfrm>
            <a:off x="5433162" y="3680397"/>
            <a:ext cx="1354463" cy="278622"/>
          </a:xfrm>
          <a:prstGeom prst="rect">
            <a:avLst/>
          </a:prstGeom>
          <a:noFill/>
        </p:spPr>
        <p:txBody>
          <a:bodyPr wrap="none" rtlCol="0">
            <a:spAutoFit/>
          </a:bodyPr>
          <a:lstStyle/>
          <a:p>
            <a:pPr algn="ctr"/>
            <a:r>
              <a:rPr lang="en-US"/>
              <a:t>Focal Plane Mask</a:t>
            </a:r>
          </a:p>
        </p:txBody>
      </p:sp>
      <p:sp>
        <p:nvSpPr>
          <p:cNvPr id="10" name="TextBox 9">
            <a:extLst>
              <a:ext uri="{FF2B5EF4-FFF2-40B4-BE49-F238E27FC236}">
                <a16:creationId xmlns:a16="http://schemas.microsoft.com/office/drawing/2014/main" id="{9AFF196E-919F-4F60-B863-5A63300FDEB5}"/>
              </a:ext>
            </a:extLst>
          </p:cNvPr>
          <p:cNvSpPr txBox="1"/>
          <p:nvPr/>
        </p:nvSpPr>
        <p:spPr>
          <a:xfrm>
            <a:off x="8242058" y="3682283"/>
            <a:ext cx="792768" cy="278622"/>
          </a:xfrm>
          <a:prstGeom prst="rect">
            <a:avLst/>
          </a:prstGeom>
          <a:noFill/>
        </p:spPr>
        <p:txBody>
          <a:bodyPr wrap="none" rtlCol="0">
            <a:spAutoFit/>
          </a:bodyPr>
          <a:lstStyle/>
          <a:p>
            <a:pPr algn="ctr"/>
            <a:r>
              <a:rPr lang="en-US"/>
              <a:t>Lyot Stop</a:t>
            </a:r>
          </a:p>
        </p:txBody>
      </p:sp>
    </p:spTree>
    <p:extLst>
      <p:ext uri="{BB962C8B-B14F-4D97-AF65-F5344CB8AC3E}">
        <p14:creationId xmlns:p14="http://schemas.microsoft.com/office/powerpoint/2010/main" val="199058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F60A5E6-6312-4059-9FCB-38F8BC48BCCD}"/>
              </a:ext>
            </a:extLst>
          </p:cNvPr>
          <p:cNvSpPr>
            <a:spLocks noGrp="1"/>
          </p:cNvSpPr>
          <p:nvPr>
            <p:ph type="sldNum" sz="quarter" idx="12"/>
          </p:nvPr>
        </p:nvSpPr>
        <p:spPr/>
        <p:txBody>
          <a:bodyPr/>
          <a:lstStyle/>
          <a:p>
            <a:fld id="{39CF7D67-3BB2-432C-AA83-7A0693929AB9}" type="slidenum">
              <a:rPr lang="en-US" smtClean="0"/>
              <a:t>16</a:t>
            </a:fld>
            <a:endParaRPr lang="en-US"/>
          </a:p>
        </p:txBody>
      </p:sp>
      <p:pic>
        <p:nvPicPr>
          <p:cNvPr id="6" name="Picture 5">
            <a:extLst>
              <a:ext uri="{FF2B5EF4-FFF2-40B4-BE49-F238E27FC236}">
                <a16:creationId xmlns:a16="http://schemas.microsoft.com/office/drawing/2014/main" id="{1EFAA0E5-3506-48B1-AE55-F19F1A100F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7040" y="2521060"/>
            <a:ext cx="2857500" cy="2857500"/>
          </a:xfrm>
          <a:prstGeom prst="rect">
            <a:avLst/>
          </a:prstGeom>
        </p:spPr>
      </p:pic>
      <p:grpSp>
        <p:nvGrpSpPr>
          <p:cNvPr id="7" name="Group 6">
            <a:extLst>
              <a:ext uri="{FF2B5EF4-FFF2-40B4-BE49-F238E27FC236}">
                <a16:creationId xmlns:a16="http://schemas.microsoft.com/office/drawing/2014/main" id="{072E10B6-D870-45FF-82BA-3A8E8D652219}"/>
              </a:ext>
            </a:extLst>
          </p:cNvPr>
          <p:cNvGrpSpPr/>
          <p:nvPr/>
        </p:nvGrpSpPr>
        <p:grpSpPr>
          <a:xfrm>
            <a:off x="3431637" y="2895677"/>
            <a:ext cx="902675" cy="2108266"/>
            <a:chOff x="553217" y="495067"/>
            <a:chExt cx="902675" cy="2108266"/>
          </a:xfrm>
        </p:grpSpPr>
        <p:pic>
          <p:nvPicPr>
            <p:cNvPr id="8" name="Picture 7">
              <a:extLst>
                <a:ext uri="{FF2B5EF4-FFF2-40B4-BE49-F238E27FC236}">
                  <a16:creationId xmlns:a16="http://schemas.microsoft.com/office/drawing/2014/main" id="{057F49EC-1689-4105-9F40-C513952970D1}"/>
                </a:ext>
              </a:extLst>
            </p:cNvPr>
            <p:cNvPicPr>
              <a:picLocks noChangeAspect="1"/>
            </p:cNvPicPr>
            <p:nvPr/>
          </p:nvPicPr>
          <p:blipFill>
            <a:blip r:embed="rId3"/>
            <a:stretch>
              <a:fillRect/>
            </a:stretch>
          </p:blipFill>
          <p:spPr>
            <a:xfrm rot="16200000" flipV="1">
              <a:off x="490737" y="1487472"/>
              <a:ext cx="1810927" cy="119382"/>
            </a:xfrm>
            <a:prstGeom prst="rect">
              <a:avLst/>
            </a:prstGeom>
            <a:ln>
              <a:solidFill>
                <a:schemeClr val="tx1"/>
              </a:solidFill>
            </a:ln>
          </p:spPr>
        </p:pic>
        <p:cxnSp>
          <p:nvCxnSpPr>
            <p:cNvPr id="9" name="Straight Connector 8">
              <a:extLst>
                <a:ext uri="{FF2B5EF4-FFF2-40B4-BE49-F238E27FC236}">
                  <a16:creationId xmlns:a16="http://schemas.microsoft.com/office/drawing/2014/main" id="{A2B4BB1F-C790-460C-9998-FE94A2950C32}"/>
                </a:ext>
              </a:extLst>
            </p:cNvPr>
            <p:cNvCxnSpPr>
              <a:cxnSpLocks/>
            </p:cNvCxnSpPr>
            <p:nvPr/>
          </p:nvCxnSpPr>
          <p:spPr>
            <a:xfrm flipH="1">
              <a:off x="1208726" y="2446333"/>
              <a:ext cx="128593" cy="0"/>
            </a:xfrm>
            <a:prstGeom prst="line">
              <a:avLst/>
            </a:prstGeom>
            <a:ln w="19050"/>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D879312-3DB3-4953-860E-428C7E71B47A}"/>
                </a:ext>
              </a:extLst>
            </p:cNvPr>
            <p:cNvCxnSpPr>
              <a:cxnSpLocks/>
            </p:cNvCxnSpPr>
            <p:nvPr/>
          </p:nvCxnSpPr>
          <p:spPr>
            <a:xfrm flipH="1">
              <a:off x="1208726" y="1245201"/>
              <a:ext cx="128593" cy="0"/>
            </a:xfrm>
            <a:prstGeom prst="line">
              <a:avLst/>
            </a:prstGeom>
            <a:ln w="19050"/>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9CD9F4FD-C4A0-432B-854C-8465C4524C7B}"/>
                </a:ext>
              </a:extLst>
            </p:cNvPr>
            <p:cNvCxnSpPr>
              <a:cxnSpLocks/>
            </p:cNvCxnSpPr>
            <p:nvPr/>
          </p:nvCxnSpPr>
          <p:spPr>
            <a:xfrm flipH="1">
              <a:off x="1208726" y="644635"/>
              <a:ext cx="128593" cy="0"/>
            </a:xfrm>
            <a:prstGeom prst="line">
              <a:avLst/>
            </a:prstGeom>
            <a:ln w="19050"/>
            <a:effectLst/>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B06756C6-9DEF-4382-AC5E-5FB05B6FF9D3}"/>
                </a:ext>
              </a:extLst>
            </p:cNvPr>
            <p:cNvSpPr txBox="1"/>
            <p:nvPr/>
          </p:nvSpPr>
          <p:spPr>
            <a:xfrm>
              <a:off x="767634" y="2295556"/>
              <a:ext cx="526106" cy="307777"/>
            </a:xfrm>
            <a:prstGeom prst="rect">
              <a:avLst/>
            </a:prstGeom>
            <a:noFill/>
          </p:spPr>
          <p:txBody>
            <a:bodyPr wrap="none" rtlCol="0">
              <a:spAutoFit/>
            </a:bodyPr>
            <a:lstStyle/>
            <a:p>
              <a:pPr algn="r"/>
              <a:r>
                <a:rPr lang="en-US" sz="1400"/>
                <a:t>10</a:t>
              </a:r>
              <a:r>
                <a:rPr lang="en-US" sz="1400" baseline="30000"/>
                <a:t>-10</a:t>
              </a:r>
              <a:endParaRPr lang="en-US" sz="1400"/>
            </a:p>
          </p:txBody>
        </p:sp>
        <p:sp>
          <p:nvSpPr>
            <p:cNvPr id="13" name="TextBox 12">
              <a:extLst>
                <a:ext uri="{FF2B5EF4-FFF2-40B4-BE49-F238E27FC236}">
                  <a16:creationId xmlns:a16="http://schemas.microsoft.com/office/drawing/2014/main" id="{E16A5111-6D26-43C5-9269-FE63DB64188C}"/>
                </a:ext>
              </a:extLst>
            </p:cNvPr>
            <p:cNvSpPr txBox="1"/>
            <p:nvPr/>
          </p:nvSpPr>
          <p:spPr>
            <a:xfrm>
              <a:off x="828548" y="1095230"/>
              <a:ext cx="465192" cy="307777"/>
            </a:xfrm>
            <a:prstGeom prst="rect">
              <a:avLst/>
            </a:prstGeom>
            <a:noFill/>
          </p:spPr>
          <p:txBody>
            <a:bodyPr wrap="none" rtlCol="0">
              <a:spAutoFit/>
            </a:bodyPr>
            <a:lstStyle/>
            <a:p>
              <a:pPr algn="r"/>
              <a:r>
                <a:rPr lang="en-US" sz="1400"/>
                <a:t>10</a:t>
              </a:r>
              <a:r>
                <a:rPr lang="en-US" sz="1400" baseline="30000"/>
                <a:t>-8</a:t>
              </a:r>
              <a:endParaRPr lang="en-US" sz="1400"/>
            </a:p>
          </p:txBody>
        </p:sp>
        <p:sp>
          <p:nvSpPr>
            <p:cNvPr id="14" name="TextBox 13">
              <a:extLst>
                <a:ext uri="{FF2B5EF4-FFF2-40B4-BE49-F238E27FC236}">
                  <a16:creationId xmlns:a16="http://schemas.microsoft.com/office/drawing/2014/main" id="{BAEE90B1-515C-493C-B8F7-FED32EFF70A1}"/>
                </a:ext>
              </a:extLst>
            </p:cNvPr>
            <p:cNvSpPr txBox="1"/>
            <p:nvPr/>
          </p:nvSpPr>
          <p:spPr>
            <a:xfrm>
              <a:off x="828548" y="495067"/>
              <a:ext cx="465192" cy="307777"/>
            </a:xfrm>
            <a:prstGeom prst="rect">
              <a:avLst/>
            </a:prstGeom>
            <a:noFill/>
          </p:spPr>
          <p:txBody>
            <a:bodyPr wrap="none" rtlCol="0">
              <a:spAutoFit/>
            </a:bodyPr>
            <a:lstStyle/>
            <a:p>
              <a:pPr algn="r"/>
              <a:r>
                <a:rPr lang="en-US" sz="1400"/>
                <a:t>10</a:t>
              </a:r>
              <a:r>
                <a:rPr lang="en-US" sz="1400" baseline="30000"/>
                <a:t>-7</a:t>
              </a:r>
              <a:endParaRPr lang="en-US" sz="1400"/>
            </a:p>
          </p:txBody>
        </p:sp>
        <p:sp>
          <p:nvSpPr>
            <p:cNvPr id="15" name="TextBox 14">
              <a:extLst>
                <a:ext uri="{FF2B5EF4-FFF2-40B4-BE49-F238E27FC236}">
                  <a16:creationId xmlns:a16="http://schemas.microsoft.com/office/drawing/2014/main" id="{6665BFA1-4CA1-441F-BF49-D24F7AB1788E}"/>
                </a:ext>
              </a:extLst>
            </p:cNvPr>
            <p:cNvSpPr txBox="1"/>
            <p:nvPr/>
          </p:nvSpPr>
          <p:spPr>
            <a:xfrm rot="16200000">
              <a:off x="-46562" y="1413466"/>
              <a:ext cx="1476558" cy="276999"/>
            </a:xfrm>
            <a:prstGeom prst="rect">
              <a:avLst/>
            </a:prstGeom>
            <a:noFill/>
          </p:spPr>
          <p:txBody>
            <a:bodyPr wrap="none" rtlCol="0">
              <a:spAutoFit/>
            </a:bodyPr>
            <a:lstStyle/>
            <a:p>
              <a:pPr algn="ctr"/>
              <a:r>
                <a:rPr lang="en-US" sz="1200"/>
                <a:t>Normalized Intensity</a:t>
              </a:r>
            </a:p>
          </p:txBody>
        </p:sp>
        <p:sp>
          <p:nvSpPr>
            <p:cNvPr id="16" name="TextBox 15">
              <a:extLst>
                <a:ext uri="{FF2B5EF4-FFF2-40B4-BE49-F238E27FC236}">
                  <a16:creationId xmlns:a16="http://schemas.microsoft.com/office/drawing/2014/main" id="{1FD5AC95-0480-4273-8EA4-77F8046FF64E}"/>
                </a:ext>
              </a:extLst>
            </p:cNvPr>
            <p:cNvSpPr txBox="1"/>
            <p:nvPr/>
          </p:nvSpPr>
          <p:spPr>
            <a:xfrm>
              <a:off x="828548" y="1695393"/>
              <a:ext cx="465192" cy="307777"/>
            </a:xfrm>
            <a:prstGeom prst="rect">
              <a:avLst/>
            </a:prstGeom>
            <a:noFill/>
          </p:spPr>
          <p:txBody>
            <a:bodyPr wrap="none" rtlCol="0">
              <a:spAutoFit/>
            </a:bodyPr>
            <a:lstStyle/>
            <a:p>
              <a:pPr algn="r"/>
              <a:r>
                <a:rPr lang="en-US" sz="1400"/>
                <a:t>10</a:t>
              </a:r>
              <a:r>
                <a:rPr lang="en-US" sz="1400" baseline="30000"/>
                <a:t>-9</a:t>
              </a:r>
              <a:endParaRPr lang="en-US" sz="1400"/>
            </a:p>
          </p:txBody>
        </p:sp>
        <p:cxnSp>
          <p:nvCxnSpPr>
            <p:cNvPr id="17" name="Straight Connector 16">
              <a:extLst>
                <a:ext uri="{FF2B5EF4-FFF2-40B4-BE49-F238E27FC236}">
                  <a16:creationId xmlns:a16="http://schemas.microsoft.com/office/drawing/2014/main" id="{0FFEF04C-1E41-4117-BA88-D4B341589AB2}"/>
                </a:ext>
              </a:extLst>
            </p:cNvPr>
            <p:cNvCxnSpPr>
              <a:cxnSpLocks/>
            </p:cNvCxnSpPr>
            <p:nvPr/>
          </p:nvCxnSpPr>
          <p:spPr>
            <a:xfrm flipH="1">
              <a:off x="1208726" y="1845767"/>
              <a:ext cx="128593" cy="0"/>
            </a:xfrm>
            <a:prstGeom prst="line">
              <a:avLst/>
            </a:prstGeom>
            <a:ln w="19050"/>
            <a:effectLst/>
          </p:spPr>
          <p:style>
            <a:lnRef idx="2">
              <a:schemeClr val="accent1"/>
            </a:lnRef>
            <a:fillRef idx="0">
              <a:schemeClr val="accent1"/>
            </a:fillRef>
            <a:effectRef idx="1">
              <a:schemeClr val="accent1"/>
            </a:effectRef>
            <a:fontRef idx="minor">
              <a:schemeClr val="tx1"/>
            </a:fontRef>
          </p:style>
        </p:cxnSp>
      </p:grpSp>
      <p:sp>
        <p:nvSpPr>
          <p:cNvPr id="18" name="Title 1">
            <a:extLst>
              <a:ext uri="{FF2B5EF4-FFF2-40B4-BE49-F238E27FC236}">
                <a16:creationId xmlns:a16="http://schemas.microsoft.com/office/drawing/2014/main" id="{58115DDE-C4FF-4531-9590-FE9A4D6B1756}"/>
              </a:ext>
            </a:extLst>
          </p:cNvPr>
          <p:cNvSpPr>
            <a:spLocks noGrp="1"/>
          </p:cNvSpPr>
          <p:nvPr>
            <p:ph type="title"/>
          </p:nvPr>
        </p:nvSpPr>
        <p:spPr>
          <a:xfrm>
            <a:off x="838200" y="272861"/>
            <a:ext cx="10515600" cy="1108735"/>
          </a:xfrm>
        </p:spPr>
        <p:txBody>
          <a:bodyPr>
            <a:normAutofit fontScale="90000"/>
          </a:bodyPr>
          <a:lstStyle/>
          <a:p>
            <a:pPr algn="ctr"/>
            <a:r>
              <a:rPr lang="en-US"/>
              <a:t>SPC-Spectrum Band 3 Simulations</a:t>
            </a:r>
            <a:br>
              <a:rPr lang="en-US"/>
            </a:br>
            <a:r>
              <a:rPr lang="en-US" sz="3600"/>
              <a:t>1</a:t>
            </a:r>
            <a:r>
              <a:rPr lang="en-US" sz="3600" baseline="30000"/>
              <a:t>st</a:t>
            </a:r>
            <a:r>
              <a:rPr lang="en-US" sz="3600"/>
              <a:t> Timestep, no jitter, sum of wavelengths</a:t>
            </a:r>
            <a:endParaRPr lang="en-US"/>
          </a:p>
        </p:txBody>
      </p:sp>
      <p:sp>
        <p:nvSpPr>
          <p:cNvPr id="19" name="TextBox 18">
            <a:extLst>
              <a:ext uri="{FF2B5EF4-FFF2-40B4-BE49-F238E27FC236}">
                <a16:creationId xmlns:a16="http://schemas.microsoft.com/office/drawing/2014/main" id="{A460F98A-6227-4787-902F-DC2209DF2A82}"/>
              </a:ext>
            </a:extLst>
          </p:cNvPr>
          <p:cNvSpPr txBox="1"/>
          <p:nvPr/>
        </p:nvSpPr>
        <p:spPr>
          <a:xfrm>
            <a:off x="4461641" y="5439679"/>
            <a:ext cx="2908297" cy="369332"/>
          </a:xfrm>
          <a:prstGeom prst="rect">
            <a:avLst/>
          </a:prstGeom>
          <a:noFill/>
        </p:spPr>
        <p:txBody>
          <a:bodyPr wrap="none" rtlCol="0">
            <a:spAutoFit/>
          </a:bodyPr>
          <a:lstStyle/>
          <a:p>
            <a:pPr algn="ctr"/>
            <a:r>
              <a:rPr lang="en-US"/>
              <a:t>SPC FPM pattern superposed</a:t>
            </a:r>
          </a:p>
        </p:txBody>
      </p:sp>
    </p:spTree>
    <p:extLst>
      <p:ext uri="{BB962C8B-B14F-4D97-AF65-F5344CB8AC3E}">
        <p14:creationId xmlns:p14="http://schemas.microsoft.com/office/powerpoint/2010/main" val="1095838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9B74D08-9DA5-4418-8B48-B8811399126D}"/>
              </a:ext>
            </a:extLst>
          </p:cNvPr>
          <p:cNvSpPr>
            <a:spLocks noGrp="1"/>
          </p:cNvSpPr>
          <p:nvPr>
            <p:ph type="sldNum" sz="quarter" idx="12"/>
          </p:nvPr>
        </p:nvSpPr>
        <p:spPr/>
        <p:txBody>
          <a:bodyPr/>
          <a:lstStyle/>
          <a:p>
            <a:fld id="{39CF7D67-3BB2-432C-AA83-7A0693929AB9}" type="slidenum">
              <a:rPr lang="en-US" smtClean="0"/>
              <a:t>17</a:t>
            </a:fld>
            <a:endParaRPr lang="en-US"/>
          </a:p>
        </p:txBody>
      </p:sp>
      <p:pic>
        <p:nvPicPr>
          <p:cNvPr id="6" name="Picture 5">
            <a:extLst>
              <a:ext uri="{FF2B5EF4-FFF2-40B4-BE49-F238E27FC236}">
                <a16:creationId xmlns:a16="http://schemas.microsoft.com/office/drawing/2014/main" id="{0117EE4C-37EB-4067-96CE-3F3FE858DA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2956" y="2699444"/>
            <a:ext cx="5715000" cy="2857500"/>
          </a:xfrm>
          <a:prstGeom prst="rect">
            <a:avLst/>
          </a:prstGeom>
        </p:spPr>
      </p:pic>
      <p:grpSp>
        <p:nvGrpSpPr>
          <p:cNvPr id="7" name="Group 6">
            <a:extLst>
              <a:ext uri="{FF2B5EF4-FFF2-40B4-BE49-F238E27FC236}">
                <a16:creationId xmlns:a16="http://schemas.microsoft.com/office/drawing/2014/main" id="{2BE9D9C1-4150-4CB5-812F-B4ABE69C693F}"/>
              </a:ext>
            </a:extLst>
          </p:cNvPr>
          <p:cNvGrpSpPr/>
          <p:nvPr/>
        </p:nvGrpSpPr>
        <p:grpSpPr>
          <a:xfrm>
            <a:off x="328016" y="3076098"/>
            <a:ext cx="902675" cy="2108266"/>
            <a:chOff x="553217" y="495067"/>
            <a:chExt cx="902675" cy="2108266"/>
          </a:xfrm>
        </p:grpSpPr>
        <p:pic>
          <p:nvPicPr>
            <p:cNvPr id="8" name="Picture 7">
              <a:extLst>
                <a:ext uri="{FF2B5EF4-FFF2-40B4-BE49-F238E27FC236}">
                  <a16:creationId xmlns:a16="http://schemas.microsoft.com/office/drawing/2014/main" id="{130FAFF5-7937-426F-AD65-01297630D2FB}"/>
                </a:ext>
              </a:extLst>
            </p:cNvPr>
            <p:cNvPicPr>
              <a:picLocks noChangeAspect="1"/>
            </p:cNvPicPr>
            <p:nvPr/>
          </p:nvPicPr>
          <p:blipFill>
            <a:blip r:embed="rId3"/>
            <a:stretch>
              <a:fillRect/>
            </a:stretch>
          </p:blipFill>
          <p:spPr>
            <a:xfrm rot="16200000" flipV="1">
              <a:off x="490737" y="1487472"/>
              <a:ext cx="1810927" cy="119382"/>
            </a:xfrm>
            <a:prstGeom prst="rect">
              <a:avLst/>
            </a:prstGeom>
            <a:ln>
              <a:solidFill>
                <a:schemeClr val="tx1"/>
              </a:solidFill>
            </a:ln>
          </p:spPr>
        </p:pic>
        <p:cxnSp>
          <p:nvCxnSpPr>
            <p:cNvPr id="9" name="Straight Connector 8">
              <a:extLst>
                <a:ext uri="{FF2B5EF4-FFF2-40B4-BE49-F238E27FC236}">
                  <a16:creationId xmlns:a16="http://schemas.microsoft.com/office/drawing/2014/main" id="{18463DF0-B6E4-4919-B7E4-6FB44EB0E9D6}"/>
                </a:ext>
              </a:extLst>
            </p:cNvPr>
            <p:cNvCxnSpPr>
              <a:cxnSpLocks/>
            </p:cNvCxnSpPr>
            <p:nvPr/>
          </p:nvCxnSpPr>
          <p:spPr>
            <a:xfrm flipH="1">
              <a:off x="1208726" y="2446333"/>
              <a:ext cx="128593" cy="0"/>
            </a:xfrm>
            <a:prstGeom prst="line">
              <a:avLst/>
            </a:prstGeom>
            <a:ln w="19050"/>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7DF4CF4-F4EB-4B3D-A040-889D804C57CA}"/>
                </a:ext>
              </a:extLst>
            </p:cNvPr>
            <p:cNvCxnSpPr>
              <a:cxnSpLocks/>
            </p:cNvCxnSpPr>
            <p:nvPr/>
          </p:nvCxnSpPr>
          <p:spPr>
            <a:xfrm flipH="1">
              <a:off x="1208726" y="1245201"/>
              <a:ext cx="128593" cy="0"/>
            </a:xfrm>
            <a:prstGeom prst="line">
              <a:avLst/>
            </a:prstGeom>
            <a:ln w="19050"/>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B9D9E3C8-8371-4639-B892-AA13C7EF64D6}"/>
                </a:ext>
              </a:extLst>
            </p:cNvPr>
            <p:cNvCxnSpPr>
              <a:cxnSpLocks/>
            </p:cNvCxnSpPr>
            <p:nvPr/>
          </p:nvCxnSpPr>
          <p:spPr>
            <a:xfrm flipH="1">
              <a:off x="1208726" y="644635"/>
              <a:ext cx="128593" cy="0"/>
            </a:xfrm>
            <a:prstGeom prst="line">
              <a:avLst/>
            </a:prstGeom>
            <a:ln w="19050"/>
            <a:effectLst/>
          </p:spPr>
          <p:style>
            <a:lnRef idx="2">
              <a:schemeClr val="accent1"/>
            </a:lnRef>
            <a:fillRef idx="0">
              <a:schemeClr val="accent1"/>
            </a:fillRef>
            <a:effectRef idx="1">
              <a:schemeClr val="accent1"/>
            </a:effectRef>
            <a:fontRef idx="minor">
              <a:schemeClr val="tx1"/>
            </a:fontRef>
          </p:style>
        </p:cxnSp>
        <p:sp>
          <p:nvSpPr>
            <p:cNvPr id="12" name="TextBox 11">
              <a:extLst>
                <a:ext uri="{FF2B5EF4-FFF2-40B4-BE49-F238E27FC236}">
                  <a16:creationId xmlns:a16="http://schemas.microsoft.com/office/drawing/2014/main" id="{68420FD8-90B5-4502-BFE5-A5A82AC2F9E6}"/>
                </a:ext>
              </a:extLst>
            </p:cNvPr>
            <p:cNvSpPr txBox="1"/>
            <p:nvPr/>
          </p:nvSpPr>
          <p:spPr>
            <a:xfrm>
              <a:off x="767634" y="2295556"/>
              <a:ext cx="526106" cy="307777"/>
            </a:xfrm>
            <a:prstGeom prst="rect">
              <a:avLst/>
            </a:prstGeom>
            <a:noFill/>
          </p:spPr>
          <p:txBody>
            <a:bodyPr wrap="none" rtlCol="0">
              <a:spAutoFit/>
            </a:bodyPr>
            <a:lstStyle/>
            <a:p>
              <a:pPr algn="r"/>
              <a:r>
                <a:rPr lang="en-US" sz="1400"/>
                <a:t>10</a:t>
              </a:r>
              <a:r>
                <a:rPr lang="en-US" sz="1400" baseline="30000"/>
                <a:t>-10</a:t>
              </a:r>
              <a:endParaRPr lang="en-US" sz="1400"/>
            </a:p>
          </p:txBody>
        </p:sp>
        <p:sp>
          <p:nvSpPr>
            <p:cNvPr id="13" name="TextBox 12">
              <a:extLst>
                <a:ext uri="{FF2B5EF4-FFF2-40B4-BE49-F238E27FC236}">
                  <a16:creationId xmlns:a16="http://schemas.microsoft.com/office/drawing/2014/main" id="{B4CCA7C0-B5FB-4F0E-B485-638998EDE8CC}"/>
                </a:ext>
              </a:extLst>
            </p:cNvPr>
            <p:cNvSpPr txBox="1"/>
            <p:nvPr/>
          </p:nvSpPr>
          <p:spPr>
            <a:xfrm>
              <a:off x="828548" y="1095230"/>
              <a:ext cx="465192" cy="307777"/>
            </a:xfrm>
            <a:prstGeom prst="rect">
              <a:avLst/>
            </a:prstGeom>
            <a:noFill/>
          </p:spPr>
          <p:txBody>
            <a:bodyPr wrap="none" rtlCol="0">
              <a:spAutoFit/>
            </a:bodyPr>
            <a:lstStyle/>
            <a:p>
              <a:pPr algn="r"/>
              <a:r>
                <a:rPr lang="en-US" sz="1400"/>
                <a:t>10</a:t>
              </a:r>
              <a:r>
                <a:rPr lang="en-US" sz="1400" baseline="30000"/>
                <a:t>-8</a:t>
              </a:r>
              <a:endParaRPr lang="en-US" sz="1400"/>
            </a:p>
          </p:txBody>
        </p:sp>
        <p:sp>
          <p:nvSpPr>
            <p:cNvPr id="14" name="TextBox 13">
              <a:extLst>
                <a:ext uri="{FF2B5EF4-FFF2-40B4-BE49-F238E27FC236}">
                  <a16:creationId xmlns:a16="http://schemas.microsoft.com/office/drawing/2014/main" id="{6A016D1D-52C0-4AD7-BFDE-0544E8F0B079}"/>
                </a:ext>
              </a:extLst>
            </p:cNvPr>
            <p:cNvSpPr txBox="1"/>
            <p:nvPr/>
          </p:nvSpPr>
          <p:spPr>
            <a:xfrm>
              <a:off x="828548" y="495067"/>
              <a:ext cx="465192" cy="307777"/>
            </a:xfrm>
            <a:prstGeom prst="rect">
              <a:avLst/>
            </a:prstGeom>
            <a:noFill/>
          </p:spPr>
          <p:txBody>
            <a:bodyPr wrap="none" rtlCol="0">
              <a:spAutoFit/>
            </a:bodyPr>
            <a:lstStyle/>
            <a:p>
              <a:pPr algn="r"/>
              <a:r>
                <a:rPr lang="en-US" sz="1400"/>
                <a:t>10</a:t>
              </a:r>
              <a:r>
                <a:rPr lang="en-US" sz="1400" baseline="30000"/>
                <a:t>-7</a:t>
              </a:r>
              <a:endParaRPr lang="en-US" sz="1400"/>
            </a:p>
          </p:txBody>
        </p:sp>
        <p:sp>
          <p:nvSpPr>
            <p:cNvPr id="15" name="TextBox 14">
              <a:extLst>
                <a:ext uri="{FF2B5EF4-FFF2-40B4-BE49-F238E27FC236}">
                  <a16:creationId xmlns:a16="http://schemas.microsoft.com/office/drawing/2014/main" id="{15C11C72-EF95-4472-8F65-2BC5FA89624C}"/>
                </a:ext>
              </a:extLst>
            </p:cNvPr>
            <p:cNvSpPr txBox="1"/>
            <p:nvPr/>
          </p:nvSpPr>
          <p:spPr>
            <a:xfrm rot="16200000">
              <a:off x="-46562" y="1413466"/>
              <a:ext cx="1476558" cy="276999"/>
            </a:xfrm>
            <a:prstGeom prst="rect">
              <a:avLst/>
            </a:prstGeom>
            <a:noFill/>
          </p:spPr>
          <p:txBody>
            <a:bodyPr wrap="none" rtlCol="0">
              <a:spAutoFit/>
            </a:bodyPr>
            <a:lstStyle/>
            <a:p>
              <a:pPr algn="ctr"/>
              <a:r>
                <a:rPr lang="en-US" sz="1200"/>
                <a:t>Normalized Intensity</a:t>
              </a:r>
            </a:p>
          </p:txBody>
        </p:sp>
        <p:sp>
          <p:nvSpPr>
            <p:cNvPr id="16" name="TextBox 15">
              <a:extLst>
                <a:ext uri="{FF2B5EF4-FFF2-40B4-BE49-F238E27FC236}">
                  <a16:creationId xmlns:a16="http://schemas.microsoft.com/office/drawing/2014/main" id="{A27203E8-2723-4422-9497-9286E82C386B}"/>
                </a:ext>
              </a:extLst>
            </p:cNvPr>
            <p:cNvSpPr txBox="1"/>
            <p:nvPr/>
          </p:nvSpPr>
          <p:spPr>
            <a:xfrm>
              <a:off x="828548" y="1695393"/>
              <a:ext cx="465192" cy="307777"/>
            </a:xfrm>
            <a:prstGeom prst="rect">
              <a:avLst/>
            </a:prstGeom>
            <a:noFill/>
          </p:spPr>
          <p:txBody>
            <a:bodyPr wrap="none" rtlCol="0">
              <a:spAutoFit/>
            </a:bodyPr>
            <a:lstStyle/>
            <a:p>
              <a:pPr algn="r"/>
              <a:r>
                <a:rPr lang="en-US" sz="1400"/>
                <a:t>10</a:t>
              </a:r>
              <a:r>
                <a:rPr lang="en-US" sz="1400" baseline="30000"/>
                <a:t>-9</a:t>
              </a:r>
              <a:endParaRPr lang="en-US" sz="1400"/>
            </a:p>
          </p:txBody>
        </p:sp>
        <p:cxnSp>
          <p:nvCxnSpPr>
            <p:cNvPr id="17" name="Straight Connector 16">
              <a:extLst>
                <a:ext uri="{FF2B5EF4-FFF2-40B4-BE49-F238E27FC236}">
                  <a16:creationId xmlns:a16="http://schemas.microsoft.com/office/drawing/2014/main" id="{B3DCE44D-07A4-454D-9E4C-AA7A7E03B4EE}"/>
                </a:ext>
              </a:extLst>
            </p:cNvPr>
            <p:cNvCxnSpPr>
              <a:cxnSpLocks/>
            </p:cNvCxnSpPr>
            <p:nvPr/>
          </p:nvCxnSpPr>
          <p:spPr>
            <a:xfrm flipH="1">
              <a:off x="1208726" y="1845767"/>
              <a:ext cx="128593" cy="0"/>
            </a:xfrm>
            <a:prstGeom prst="line">
              <a:avLst/>
            </a:prstGeom>
            <a:ln w="19050"/>
            <a:effectLst/>
          </p:spPr>
          <p:style>
            <a:lnRef idx="2">
              <a:schemeClr val="accent1"/>
            </a:lnRef>
            <a:fillRef idx="0">
              <a:schemeClr val="accent1"/>
            </a:fillRef>
            <a:effectRef idx="1">
              <a:schemeClr val="accent1"/>
            </a:effectRef>
            <a:fontRef idx="minor">
              <a:schemeClr val="tx1"/>
            </a:fontRef>
          </p:style>
        </p:cxnSp>
      </p:grpSp>
      <p:sp>
        <p:nvSpPr>
          <p:cNvPr id="18" name="TextBox 17">
            <a:extLst>
              <a:ext uri="{FF2B5EF4-FFF2-40B4-BE49-F238E27FC236}">
                <a16:creationId xmlns:a16="http://schemas.microsoft.com/office/drawing/2014/main" id="{5C73988B-CE3C-402F-BB2D-CFD5ED7B5CF5}"/>
              </a:ext>
            </a:extLst>
          </p:cNvPr>
          <p:cNvSpPr txBox="1"/>
          <p:nvPr/>
        </p:nvSpPr>
        <p:spPr>
          <a:xfrm>
            <a:off x="1608547" y="2335621"/>
            <a:ext cx="2216441" cy="369332"/>
          </a:xfrm>
          <a:prstGeom prst="rect">
            <a:avLst/>
          </a:prstGeom>
          <a:noFill/>
        </p:spPr>
        <p:txBody>
          <a:bodyPr wrap="none" rtlCol="0">
            <a:spAutoFit/>
          </a:bodyPr>
          <a:lstStyle/>
          <a:p>
            <a:pPr algn="ctr"/>
            <a:r>
              <a:rPr lang="en-US"/>
              <a:t>Coherent Component</a:t>
            </a:r>
          </a:p>
        </p:txBody>
      </p:sp>
      <p:sp>
        <p:nvSpPr>
          <p:cNvPr id="19" name="TextBox 18">
            <a:extLst>
              <a:ext uri="{FF2B5EF4-FFF2-40B4-BE49-F238E27FC236}">
                <a16:creationId xmlns:a16="http://schemas.microsoft.com/office/drawing/2014/main" id="{32EF65AD-1A19-4A98-A542-CA507229DDB6}"/>
              </a:ext>
            </a:extLst>
          </p:cNvPr>
          <p:cNvSpPr txBox="1"/>
          <p:nvPr/>
        </p:nvSpPr>
        <p:spPr>
          <a:xfrm>
            <a:off x="4441732" y="2054192"/>
            <a:ext cx="2301271" cy="646331"/>
          </a:xfrm>
          <a:prstGeom prst="rect">
            <a:avLst/>
          </a:prstGeom>
          <a:noFill/>
        </p:spPr>
        <p:txBody>
          <a:bodyPr wrap="none" rtlCol="0">
            <a:spAutoFit/>
          </a:bodyPr>
          <a:lstStyle/>
          <a:p>
            <a:pPr algn="ctr"/>
            <a:r>
              <a:rPr lang="en-US"/>
              <a:t>Coherent + Incoherent</a:t>
            </a:r>
          </a:p>
          <a:p>
            <a:pPr algn="ctr"/>
            <a:r>
              <a:rPr lang="en-US"/>
              <a:t>Components</a:t>
            </a:r>
          </a:p>
        </p:txBody>
      </p:sp>
      <p:sp>
        <p:nvSpPr>
          <p:cNvPr id="20" name="Title 1">
            <a:extLst>
              <a:ext uri="{FF2B5EF4-FFF2-40B4-BE49-F238E27FC236}">
                <a16:creationId xmlns:a16="http://schemas.microsoft.com/office/drawing/2014/main" id="{E186DA82-C0B4-4F46-B6B9-B3AA889AB554}"/>
              </a:ext>
            </a:extLst>
          </p:cNvPr>
          <p:cNvSpPr>
            <a:spLocks noGrp="1"/>
          </p:cNvSpPr>
          <p:nvPr>
            <p:ph type="title"/>
          </p:nvPr>
        </p:nvSpPr>
        <p:spPr>
          <a:xfrm>
            <a:off x="838200" y="272861"/>
            <a:ext cx="10515600" cy="1108735"/>
          </a:xfrm>
        </p:spPr>
        <p:txBody>
          <a:bodyPr>
            <a:normAutofit fontScale="90000"/>
          </a:bodyPr>
          <a:lstStyle/>
          <a:p>
            <a:pPr algn="ctr"/>
            <a:r>
              <a:rPr lang="en-US"/>
              <a:t>SPC-Spectrum Band 3 Simulations</a:t>
            </a:r>
            <a:br>
              <a:rPr lang="en-US"/>
            </a:br>
            <a:r>
              <a:rPr lang="en-US" sz="3600"/>
              <a:t>Polarization</a:t>
            </a:r>
            <a:endParaRPr lang="en-US"/>
          </a:p>
        </p:txBody>
      </p:sp>
      <p:sp>
        <p:nvSpPr>
          <p:cNvPr id="21" name="TextBox 20">
            <a:extLst>
              <a:ext uri="{FF2B5EF4-FFF2-40B4-BE49-F238E27FC236}">
                <a16:creationId xmlns:a16="http://schemas.microsoft.com/office/drawing/2014/main" id="{BD7C5FC1-4C03-48F6-96B1-935D512D8FA1}"/>
              </a:ext>
            </a:extLst>
          </p:cNvPr>
          <p:cNvSpPr txBox="1"/>
          <p:nvPr/>
        </p:nvSpPr>
        <p:spPr>
          <a:xfrm>
            <a:off x="3588061" y="5027364"/>
            <a:ext cx="1104790" cy="523220"/>
          </a:xfrm>
          <a:prstGeom prst="rect">
            <a:avLst/>
          </a:prstGeom>
          <a:noFill/>
        </p:spPr>
        <p:txBody>
          <a:bodyPr wrap="none" rtlCol="0">
            <a:spAutoFit/>
          </a:bodyPr>
          <a:lstStyle/>
          <a:p>
            <a:pPr algn="ctr"/>
            <a:r>
              <a:rPr lang="en-US" sz="1400">
                <a:solidFill>
                  <a:schemeClr val="bg1"/>
                </a:solidFill>
              </a:rPr>
              <a:t>Circles are </a:t>
            </a:r>
          </a:p>
          <a:p>
            <a:pPr algn="ctr"/>
            <a:r>
              <a:rPr lang="en-US" sz="1400">
                <a:solidFill>
                  <a:schemeClr val="bg1"/>
                </a:solidFill>
              </a:rPr>
              <a:t>r = 3 &amp; 9 </a:t>
            </a:r>
            <a:r>
              <a:rPr lang="el-GR" sz="1400">
                <a:solidFill>
                  <a:schemeClr val="bg1"/>
                </a:solidFill>
              </a:rPr>
              <a:t>λ</a:t>
            </a:r>
            <a:r>
              <a:rPr lang="en-US" sz="1400">
                <a:solidFill>
                  <a:schemeClr val="bg1"/>
                </a:solidFill>
              </a:rPr>
              <a:t>/D</a:t>
            </a:r>
          </a:p>
        </p:txBody>
      </p:sp>
      <p:sp>
        <p:nvSpPr>
          <p:cNvPr id="22" name="TextBox 21">
            <a:extLst>
              <a:ext uri="{FF2B5EF4-FFF2-40B4-BE49-F238E27FC236}">
                <a16:creationId xmlns:a16="http://schemas.microsoft.com/office/drawing/2014/main" id="{4BFC0D37-A4AC-4E3F-804B-07DB4C42A371}"/>
              </a:ext>
            </a:extLst>
          </p:cNvPr>
          <p:cNvSpPr txBox="1"/>
          <p:nvPr/>
        </p:nvSpPr>
        <p:spPr>
          <a:xfrm>
            <a:off x="7265768" y="2335621"/>
            <a:ext cx="4437194" cy="3539430"/>
          </a:xfrm>
          <a:prstGeom prst="rect">
            <a:avLst/>
          </a:prstGeom>
          <a:noFill/>
        </p:spPr>
        <p:txBody>
          <a:bodyPr wrap="square" rtlCol="0">
            <a:spAutoFit/>
          </a:bodyPr>
          <a:lstStyle/>
          <a:p>
            <a:r>
              <a:rPr lang="en-US" sz="1600"/>
              <a:t>Wavefront control senses and corrects the coherent component of the dark hole field, which is essentially the mean of the X and Y polarizations. The X-Y residual, plus the cross-terms, form the incoherent component.  The simulations here show that the SPC in Band 3 is significantly impacted in terms of static dark hole contrast by the incoherent component.  In WFIRST the polarization aberrations are at their minimum at ~575 nm and increase away from there. The longer Band 3 wavelengths, plus the 1.5x polarization aberration and 2x low order aberration sensitivity MUFs, result in significant incoherent light in the dark hole.</a:t>
            </a:r>
          </a:p>
        </p:txBody>
      </p:sp>
      <p:sp>
        <p:nvSpPr>
          <p:cNvPr id="23" name="TextBox 22">
            <a:extLst>
              <a:ext uri="{FF2B5EF4-FFF2-40B4-BE49-F238E27FC236}">
                <a16:creationId xmlns:a16="http://schemas.microsoft.com/office/drawing/2014/main" id="{803293E8-BE26-498E-B3E5-5D484B3973AD}"/>
              </a:ext>
            </a:extLst>
          </p:cNvPr>
          <p:cNvSpPr txBox="1"/>
          <p:nvPr/>
        </p:nvSpPr>
        <p:spPr>
          <a:xfrm>
            <a:off x="2595705" y="5564146"/>
            <a:ext cx="3095912" cy="646331"/>
          </a:xfrm>
          <a:prstGeom prst="rect">
            <a:avLst/>
          </a:prstGeom>
          <a:noFill/>
        </p:spPr>
        <p:txBody>
          <a:bodyPr wrap="none" rtlCol="0">
            <a:spAutoFit/>
          </a:bodyPr>
          <a:lstStyle/>
          <a:p>
            <a:pPr algn="ctr"/>
            <a:r>
              <a:rPr lang="en-US"/>
              <a:t>No jitter included</a:t>
            </a:r>
          </a:p>
          <a:p>
            <a:pPr algn="ctr"/>
            <a:r>
              <a:rPr lang="en-US"/>
              <a:t>Bowtie mask applied to images</a:t>
            </a:r>
          </a:p>
        </p:txBody>
      </p:sp>
    </p:spTree>
    <p:extLst>
      <p:ext uri="{BB962C8B-B14F-4D97-AF65-F5344CB8AC3E}">
        <p14:creationId xmlns:p14="http://schemas.microsoft.com/office/powerpoint/2010/main" val="858018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C2933A0-96CE-40DC-888F-42906E0BE03A}"/>
              </a:ext>
            </a:extLst>
          </p:cNvPr>
          <p:cNvSpPr>
            <a:spLocks noGrp="1"/>
          </p:cNvSpPr>
          <p:nvPr>
            <p:ph type="sldNum" sz="quarter" idx="12"/>
          </p:nvPr>
        </p:nvSpPr>
        <p:spPr/>
        <p:txBody>
          <a:bodyPr/>
          <a:lstStyle/>
          <a:p>
            <a:fld id="{39CF7D67-3BB2-432C-AA83-7A0693929AB9}" type="slidenum">
              <a:rPr lang="en-US" smtClean="0"/>
              <a:t>18</a:t>
            </a:fld>
            <a:endParaRPr lang="en-US"/>
          </a:p>
        </p:txBody>
      </p:sp>
      <p:pic>
        <p:nvPicPr>
          <p:cNvPr id="5" name="Picture 4">
            <a:extLst>
              <a:ext uri="{FF2B5EF4-FFF2-40B4-BE49-F238E27FC236}">
                <a16:creationId xmlns:a16="http://schemas.microsoft.com/office/drawing/2014/main" id="{BE8C4AF7-CDF8-43A0-9FBD-D99D88772B11}"/>
              </a:ext>
            </a:extLst>
          </p:cNvPr>
          <p:cNvPicPr>
            <a:picLocks noChangeAspect="1"/>
          </p:cNvPicPr>
          <p:nvPr/>
        </p:nvPicPr>
        <p:blipFill>
          <a:blip r:embed="rId2"/>
          <a:stretch>
            <a:fillRect/>
          </a:stretch>
        </p:blipFill>
        <p:spPr>
          <a:xfrm>
            <a:off x="6536514" y="2016582"/>
            <a:ext cx="5215011" cy="3587517"/>
          </a:xfrm>
          <a:prstGeom prst="rect">
            <a:avLst/>
          </a:prstGeom>
        </p:spPr>
      </p:pic>
      <p:pic>
        <p:nvPicPr>
          <p:cNvPr id="6" name="Picture 5">
            <a:extLst>
              <a:ext uri="{FF2B5EF4-FFF2-40B4-BE49-F238E27FC236}">
                <a16:creationId xmlns:a16="http://schemas.microsoft.com/office/drawing/2014/main" id="{1DD8ED58-0DC0-4E39-A289-EE7ED40BE6ED}"/>
              </a:ext>
            </a:extLst>
          </p:cNvPr>
          <p:cNvPicPr>
            <a:picLocks noChangeAspect="1"/>
          </p:cNvPicPr>
          <p:nvPr/>
        </p:nvPicPr>
        <p:blipFill>
          <a:blip r:embed="rId3"/>
          <a:stretch>
            <a:fillRect/>
          </a:stretch>
        </p:blipFill>
        <p:spPr>
          <a:xfrm>
            <a:off x="553979" y="2034698"/>
            <a:ext cx="5372935" cy="3571126"/>
          </a:xfrm>
          <a:prstGeom prst="rect">
            <a:avLst/>
          </a:prstGeom>
        </p:spPr>
      </p:pic>
      <p:sp>
        <p:nvSpPr>
          <p:cNvPr id="3" name="TextBox 2">
            <a:extLst>
              <a:ext uri="{FF2B5EF4-FFF2-40B4-BE49-F238E27FC236}">
                <a16:creationId xmlns:a16="http://schemas.microsoft.com/office/drawing/2014/main" id="{FF99F046-E110-4C8D-89B7-7F7EFBFB11EB}"/>
              </a:ext>
            </a:extLst>
          </p:cNvPr>
          <p:cNvSpPr txBox="1"/>
          <p:nvPr/>
        </p:nvSpPr>
        <p:spPr>
          <a:xfrm rot="16200000">
            <a:off x="-776990" y="3544145"/>
            <a:ext cx="2172390" cy="369332"/>
          </a:xfrm>
          <a:prstGeom prst="rect">
            <a:avLst/>
          </a:prstGeom>
          <a:noFill/>
        </p:spPr>
        <p:txBody>
          <a:bodyPr wrap="none" rtlCol="0">
            <a:spAutoFit/>
          </a:bodyPr>
          <a:lstStyle/>
          <a:p>
            <a:pPr algn="ctr"/>
            <a:r>
              <a:rPr lang="en-US">
                <a:latin typeface="Times New Roman" panose="02020603050405020304" pitchFamily="18" charset="0"/>
                <a:cs typeface="Times New Roman" panose="02020603050405020304" pitchFamily="18" charset="0"/>
              </a:rPr>
              <a:t>Mean Norm Intensity</a:t>
            </a:r>
          </a:p>
        </p:txBody>
      </p:sp>
      <p:sp>
        <p:nvSpPr>
          <p:cNvPr id="7" name="TextBox 6">
            <a:extLst>
              <a:ext uri="{FF2B5EF4-FFF2-40B4-BE49-F238E27FC236}">
                <a16:creationId xmlns:a16="http://schemas.microsoft.com/office/drawing/2014/main" id="{AE0CBFB4-475E-4E12-AC76-6CDD4C112857}"/>
              </a:ext>
            </a:extLst>
          </p:cNvPr>
          <p:cNvSpPr txBox="1"/>
          <p:nvPr/>
        </p:nvSpPr>
        <p:spPr>
          <a:xfrm rot="16200000">
            <a:off x="5193361" y="3543035"/>
            <a:ext cx="2270237" cy="369332"/>
          </a:xfrm>
          <a:prstGeom prst="rect">
            <a:avLst/>
          </a:prstGeom>
          <a:noFill/>
        </p:spPr>
        <p:txBody>
          <a:bodyPr wrap="none" rtlCol="0">
            <a:spAutoFit/>
          </a:bodyPr>
          <a:lstStyle/>
          <a:p>
            <a:pPr algn="ctr"/>
            <a:r>
              <a:rPr lang="en-US">
                <a:latin typeface="Times New Roman" panose="02020603050405020304" pitchFamily="18" charset="0"/>
                <a:cs typeface="Times New Roman" panose="02020603050405020304" pitchFamily="18" charset="0"/>
              </a:rPr>
              <a:t>RMS </a:t>
            </a:r>
            <a:r>
              <a:rPr lang="el-GR">
                <a:latin typeface="Times New Roman" panose="02020603050405020304" pitchFamily="18" charset="0"/>
                <a:cs typeface="Times New Roman" panose="02020603050405020304" pitchFamily="18" charset="0"/>
              </a:rPr>
              <a:t>Δ</a:t>
            </a:r>
            <a:r>
              <a:rPr lang="en-US">
                <a:latin typeface="Times New Roman" panose="02020603050405020304" pitchFamily="18" charset="0"/>
                <a:cs typeface="Times New Roman" panose="02020603050405020304" pitchFamily="18" charset="0"/>
              </a:rPr>
              <a:t>Norm Intensity</a:t>
            </a:r>
          </a:p>
        </p:txBody>
      </p:sp>
      <p:sp>
        <p:nvSpPr>
          <p:cNvPr id="8" name="TextBox 7">
            <a:extLst>
              <a:ext uri="{FF2B5EF4-FFF2-40B4-BE49-F238E27FC236}">
                <a16:creationId xmlns:a16="http://schemas.microsoft.com/office/drawing/2014/main" id="{519D7128-ABF4-4DDA-87BA-B21FFEF6EE9E}"/>
              </a:ext>
            </a:extLst>
          </p:cNvPr>
          <p:cNvSpPr txBox="1"/>
          <p:nvPr/>
        </p:nvSpPr>
        <p:spPr>
          <a:xfrm>
            <a:off x="1781663" y="1704724"/>
            <a:ext cx="3544817" cy="338554"/>
          </a:xfrm>
          <a:prstGeom prst="rect">
            <a:avLst/>
          </a:prstGeom>
          <a:noFill/>
        </p:spPr>
        <p:txBody>
          <a:bodyPr wrap="none" rtlCol="0">
            <a:spAutoFit/>
          </a:bodyPr>
          <a:lstStyle/>
          <a:p>
            <a:pPr algn="ctr"/>
            <a:r>
              <a:rPr lang="en-US" sz="1600">
                <a:latin typeface="Times New Roman" panose="02020603050405020304" pitchFamily="18" charset="0"/>
                <a:cs typeface="Times New Roman" panose="02020603050405020304" pitchFamily="18" charset="0"/>
              </a:rPr>
              <a:t>Mean Norm Intensity vs Time (3-5 </a:t>
            </a:r>
            <a:r>
              <a:rPr lang="el-GR" sz="1600">
                <a:latin typeface="Times New Roman" panose="02020603050405020304" pitchFamily="18" charset="0"/>
                <a:cs typeface="Times New Roman" panose="02020603050405020304" pitchFamily="18" charset="0"/>
              </a:rPr>
              <a:t>λ</a:t>
            </a:r>
            <a:r>
              <a:rPr lang="en-US" sz="1600" baseline="-25000">
                <a:latin typeface="Times New Roman" panose="02020603050405020304" pitchFamily="18" charset="0"/>
                <a:cs typeface="Times New Roman" panose="02020603050405020304" pitchFamily="18" charset="0"/>
              </a:rPr>
              <a:t>c</a:t>
            </a:r>
            <a:r>
              <a:rPr lang="en-US" sz="1600">
                <a:latin typeface="Times New Roman" panose="02020603050405020304" pitchFamily="18" charset="0"/>
                <a:cs typeface="Times New Roman" panose="02020603050405020304" pitchFamily="18" charset="0"/>
              </a:rPr>
              <a:t>/D)</a:t>
            </a:r>
          </a:p>
        </p:txBody>
      </p:sp>
      <p:sp>
        <p:nvSpPr>
          <p:cNvPr id="9" name="TextBox 8">
            <a:extLst>
              <a:ext uri="{FF2B5EF4-FFF2-40B4-BE49-F238E27FC236}">
                <a16:creationId xmlns:a16="http://schemas.microsoft.com/office/drawing/2014/main" id="{C05295CA-48E1-490F-BB1D-11323F846AF2}"/>
              </a:ext>
            </a:extLst>
          </p:cNvPr>
          <p:cNvSpPr txBox="1"/>
          <p:nvPr/>
        </p:nvSpPr>
        <p:spPr>
          <a:xfrm>
            <a:off x="7406772" y="1730312"/>
            <a:ext cx="4052841" cy="338554"/>
          </a:xfrm>
          <a:prstGeom prst="rect">
            <a:avLst/>
          </a:prstGeom>
          <a:noFill/>
        </p:spPr>
        <p:txBody>
          <a:bodyPr wrap="none" rtlCol="0">
            <a:spAutoFit/>
          </a:bodyPr>
          <a:lstStyle/>
          <a:p>
            <a:pPr algn="ctr"/>
            <a:r>
              <a:rPr lang="en-US" sz="1600">
                <a:latin typeface="Times New Roman" panose="02020603050405020304" pitchFamily="18" charset="0"/>
                <a:cs typeface="Times New Roman" panose="02020603050405020304" pitchFamily="18" charset="0"/>
              </a:rPr>
              <a:t>RMS </a:t>
            </a:r>
            <a:r>
              <a:rPr lang="el-GR" sz="1600">
                <a:latin typeface="Times New Roman" panose="02020603050405020304" pitchFamily="18" charset="0"/>
                <a:cs typeface="Times New Roman" panose="02020603050405020304" pitchFamily="18" charset="0"/>
              </a:rPr>
              <a:t>Δ</a:t>
            </a:r>
            <a:r>
              <a:rPr lang="en-US" sz="1600">
                <a:latin typeface="Times New Roman" panose="02020603050405020304" pitchFamily="18" charset="0"/>
                <a:cs typeface="Times New Roman" panose="02020603050405020304" pitchFamily="18" charset="0"/>
              </a:rPr>
              <a:t>Norm Intensity vs Time=34h (3-5 </a:t>
            </a:r>
            <a:r>
              <a:rPr lang="el-GR" sz="1600">
                <a:latin typeface="Times New Roman" panose="02020603050405020304" pitchFamily="18" charset="0"/>
                <a:cs typeface="Times New Roman" panose="02020603050405020304" pitchFamily="18" charset="0"/>
              </a:rPr>
              <a:t>λ</a:t>
            </a:r>
            <a:r>
              <a:rPr lang="en-US" sz="1600" baseline="-25000">
                <a:latin typeface="Times New Roman" panose="02020603050405020304" pitchFamily="18" charset="0"/>
                <a:cs typeface="Times New Roman" panose="02020603050405020304" pitchFamily="18" charset="0"/>
              </a:rPr>
              <a:t>c</a:t>
            </a:r>
            <a:r>
              <a:rPr lang="en-US" sz="1600">
                <a:latin typeface="Times New Roman" panose="02020603050405020304" pitchFamily="18" charset="0"/>
                <a:cs typeface="Times New Roman" panose="02020603050405020304" pitchFamily="18" charset="0"/>
              </a:rPr>
              <a:t>/D)</a:t>
            </a:r>
          </a:p>
        </p:txBody>
      </p:sp>
      <p:sp>
        <p:nvSpPr>
          <p:cNvPr id="10" name="Title 1">
            <a:extLst>
              <a:ext uri="{FF2B5EF4-FFF2-40B4-BE49-F238E27FC236}">
                <a16:creationId xmlns:a16="http://schemas.microsoft.com/office/drawing/2014/main" id="{1FDD699F-279E-4C2A-A273-AF66923153DE}"/>
              </a:ext>
            </a:extLst>
          </p:cNvPr>
          <p:cNvSpPr>
            <a:spLocks noGrp="1"/>
          </p:cNvSpPr>
          <p:nvPr>
            <p:ph type="title"/>
          </p:nvPr>
        </p:nvSpPr>
        <p:spPr>
          <a:xfrm>
            <a:off x="838200" y="146050"/>
            <a:ext cx="10515600" cy="738190"/>
          </a:xfrm>
        </p:spPr>
        <p:txBody>
          <a:bodyPr/>
          <a:lstStyle/>
          <a:p>
            <a:pPr algn="ctr"/>
            <a:r>
              <a:rPr lang="en-US"/>
              <a:t>SPC-Spectrum Band 3 Simulations</a:t>
            </a:r>
          </a:p>
        </p:txBody>
      </p:sp>
      <p:sp>
        <p:nvSpPr>
          <p:cNvPr id="11" name="TextBox 10">
            <a:extLst>
              <a:ext uri="{FF2B5EF4-FFF2-40B4-BE49-F238E27FC236}">
                <a16:creationId xmlns:a16="http://schemas.microsoft.com/office/drawing/2014/main" id="{472F9393-9619-48C9-9600-DB3C01D164FC}"/>
              </a:ext>
            </a:extLst>
          </p:cNvPr>
          <p:cNvSpPr txBox="1"/>
          <p:nvPr/>
        </p:nvSpPr>
        <p:spPr>
          <a:xfrm>
            <a:off x="3210411" y="5564055"/>
            <a:ext cx="659155" cy="369332"/>
          </a:xfrm>
          <a:prstGeom prst="rect">
            <a:avLst/>
          </a:prstGeom>
          <a:noFill/>
        </p:spPr>
        <p:txBody>
          <a:bodyPr wrap="none" rtlCol="0">
            <a:spAutoFit/>
          </a:bodyPr>
          <a:lstStyle/>
          <a:p>
            <a:r>
              <a:rPr lang="en-US">
                <a:latin typeface="Times New Roman" panose="02020603050405020304" pitchFamily="18" charset="0"/>
                <a:cs typeface="Times New Roman" panose="02020603050405020304" pitchFamily="18" charset="0"/>
              </a:rPr>
              <a:t>Hour</a:t>
            </a:r>
          </a:p>
        </p:txBody>
      </p:sp>
      <p:sp>
        <p:nvSpPr>
          <p:cNvPr id="12" name="TextBox 11">
            <a:extLst>
              <a:ext uri="{FF2B5EF4-FFF2-40B4-BE49-F238E27FC236}">
                <a16:creationId xmlns:a16="http://schemas.microsoft.com/office/drawing/2014/main" id="{5B34F1FF-0EB6-455E-B9FF-779B807B23DC}"/>
              </a:ext>
            </a:extLst>
          </p:cNvPr>
          <p:cNvSpPr txBox="1"/>
          <p:nvPr/>
        </p:nvSpPr>
        <p:spPr>
          <a:xfrm>
            <a:off x="9082847" y="5562944"/>
            <a:ext cx="659155" cy="369332"/>
          </a:xfrm>
          <a:prstGeom prst="rect">
            <a:avLst/>
          </a:prstGeom>
          <a:noFill/>
        </p:spPr>
        <p:txBody>
          <a:bodyPr wrap="none" rtlCol="0">
            <a:spAutoFit/>
          </a:bodyPr>
          <a:lstStyle/>
          <a:p>
            <a:r>
              <a:rPr lang="en-US">
                <a:latin typeface="Times New Roman" panose="02020603050405020304" pitchFamily="18" charset="0"/>
                <a:cs typeface="Times New Roman" panose="02020603050405020304" pitchFamily="18" charset="0"/>
              </a:rPr>
              <a:t>Hour</a:t>
            </a:r>
          </a:p>
        </p:txBody>
      </p:sp>
      <p:sp>
        <p:nvSpPr>
          <p:cNvPr id="13" name="TextBox 12">
            <a:extLst>
              <a:ext uri="{FF2B5EF4-FFF2-40B4-BE49-F238E27FC236}">
                <a16:creationId xmlns:a16="http://schemas.microsoft.com/office/drawing/2014/main" id="{14966B9A-7C44-479E-A337-2DCB97566DF7}"/>
              </a:ext>
            </a:extLst>
          </p:cNvPr>
          <p:cNvSpPr txBox="1"/>
          <p:nvPr/>
        </p:nvSpPr>
        <p:spPr>
          <a:xfrm>
            <a:off x="5317008" y="5890369"/>
            <a:ext cx="2020425" cy="584775"/>
          </a:xfrm>
          <a:prstGeom prst="rect">
            <a:avLst/>
          </a:prstGeom>
          <a:noFill/>
        </p:spPr>
        <p:txBody>
          <a:bodyPr wrap="none" rtlCol="0">
            <a:spAutoFit/>
          </a:bodyPr>
          <a:lstStyle/>
          <a:p>
            <a:pPr algn="ctr"/>
            <a:r>
              <a:rPr lang="en-US" sz="1600" i="1">
                <a:solidFill>
                  <a:srgbClr val="0070C0"/>
                </a:solidFill>
              </a:rPr>
              <a:t>Grey regions are time </a:t>
            </a:r>
          </a:p>
          <a:p>
            <a:pPr algn="ctr"/>
            <a:r>
              <a:rPr lang="en-US" sz="1600" i="1">
                <a:solidFill>
                  <a:srgbClr val="0070C0"/>
                </a:solidFill>
              </a:rPr>
              <a:t>on reference star</a:t>
            </a:r>
          </a:p>
        </p:txBody>
      </p:sp>
    </p:spTree>
    <p:extLst>
      <p:ext uri="{BB962C8B-B14F-4D97-AF65-F5344CB8AC3E}">
        <p14:creationId xmlns:p14="http://schemas.microsoft.com/office/powerpoint/2010/main" val="1996909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6680B-D912-4AB3-B3BC-CE6D4C878886}"/>
              </a:ext>
            </a:extLst>
          </p:cNvPr>
          <p:cNvSpPr>
            <a:spLocks noGrp="1"/>
          </p:cNvSpPr>
          <p:nvPr>
            <p:ph type="title"/>
          </p:nvPr>
        </p:nvSpPr>
        <p:spPr>
          <a:xfrm>
            <a:off x="838200" y="206913"/>
            <a:ext cx="10515600" cy="789639"/>
          </a:xfrm>
        </p:spPr>
        <p:txBody>
          <a:bodyPr/>
          <a:lstStyle/>
          <a:p>
            <a:pPr algn="ctr"/>
            <a:r>
              <a:rPr lang="en-US"/>
              <a:t>SPC OS9 Distribution</a:t>
            </a:r>
          </a:p>
        </p:txBody>
      </p:sp>
      <p:sp>
        <p:nvSpPr>
          <p:cNvPr id="3" name="Content Placeholder 2">
            <a:extLst>
              <a:ext uri="{FF2B5EF4-FFF2-40B4-BE49-F238E27FC236}">
                <a16:creationId xmlns:a16="http://schemas.microsoft.com/office/drawing/2014/main" id="{A47435A1-E981-4F48-A774-C48FE7303992}"/>
              </a:ext>
            </a:extLst>
          </p:cNvPr>
          <p:cNvSpPr>
            <a:spLocks noGrp="1"/>
          </p:cNvSpPr>
          <p:nvPr>
            <p:ph idx="1"/>
          </p:nvPr>
        </p:nvSpPr>
        <p:spPr>
          <a:xfrm>
            <a:off x="838200" y="1305020"/>
            <a:ext cx="10515600" cy="4351338"/>
          </a:xfrm>
        </p:spPr>
        <p:txBody>
          <a:bodyPr>
            <a:normAutofit fontScale="62500" lnSpcReduction="20000"/>
          </a:bodyPr>
          <a:lstStyle/>
          <a:p>
            <a:r>
              <a:rPr lang="en-US"/>
              <a:t>The OS9 SPC simulations are distributed as images vs wavelength vs timestep</a:t>
            </a:r>
          </a:p>
          <a:p>
            <a:pPr lvl="1"/>
            <a:r>
              <a:rPr lang="en-US"/>
              <a:t>Timesteps are 5 minutes with longer gaps between for slews/rolls</a:t>
            </a:r>
          </a:p>
          <a:p>
            <a:r>
              <a:rPr lang="en-US"/>
              <a:t>The timeline is split into cycles 1 – 14</a:t>
            </a:r>
          </a:p>
          <a:p>
            <a:pPr lvl="1"/>
            <a:r>
              <a:rPr lang="en-US"/>
              <a:t>each cycle starts with reference star images, followed by multi-roll target star images, and then ends with more reference star images</a:t>
            </a:r>
          </a:p>
          <a:p>
            <a:pPr lvl="1"/>
            <a:r>
              <a:rPr lang="en-US"/>
              <a:t>see annotation on plot on page 14</a:t>
            </a:r>
          </a:p>
          <a:p>
            <a:r>
              <a:rPr lang="en-US"/>
              <a:t>The image files are os9_images_cycle1.fits, etc.</a:t>
            </a:r>
          </a:p>
          <a:p>
            <a:pPr lvl="1"/>
            <a:r>
              <a:rPr lang="en-US"/>
              <a:t>Each monochromatic image is primary normalized flux (no spectrum or reflection/filter losses included)</a:t>
            </a:r>
          </a:p>
          <a:p>
            <a:r>
              <a:rPr lang="en-US"/>
              <a:t>There is an info file (e.g., os9_info_cycle1.fits) for each cycle that lists information for each corresponding timestep in the images file</a:t>
            </a:r>
          </a:p>
          <a:p>
            <a:pPr lvl="1"/>
            <a:r>
              <a:rPr lang="en-US"/>
              <a:t>time in hours (start = 34 h)</a:t>
            </a:r>
          </a:p>
          <a:p>
            <a:pPr lvl="1"/>
            <a:r>
              <a:rPr lang="en-US"/>
              <a:t>star (0=reference, 1=target), </a:t>
            </a:r>
          </a:p>
          <a:p>
            <a:pPr lvl="1"/>
            <a:r>
              <a:rPr lang="en-US"/>
              <a:t>cycle</a:t>
            </a:r>
          </a:p>
          <a:p>
            <a:pPr lvl="1"/>
            <a:r>
              <a:rPr lang="en-US"/>
              <a:t>roll orientation (-11, 0, or +11 degrees)</a:t>
            </a:r>
          </a:p>
          <a:p>
            <a:pPr lvl="1"/>
            <a:r>
              <a:rPr lang="en-US"/>
              <a:t>Set ID = identifier for a particular group of observations (first batch of reference star images in a cycle have one ID, then the 1</a:t>
            </a:r>
            <a:r>
              <a:rPr lang="en-US" baseline="30000"/>
              <a:t>st</a:t>
            </a:r>
            <a:r>
              <a:rPr lang="en-US"/>
              <a:t> set of target star images at one roll have another, etc.)</a:t>
            </a:r>
          </a:p>
          <a:p>
            <a:r>
              <a:rPr lang="en-US"/>
              <a:t>Note that the dark-hole-update timespans (~4 hours/cycles) are not included</a:t>
            </a:r>
          </a:p>
        </p:txBody>
      </p:sp>
      <p:sp>
        <p:nvSpPr>
          <p:cNvPr id="4" name="Slide Number Placeholder 3">
            <a:extLst>
              <a:ext uri="{FF2B5EF4-FFF2-40B4-BE49-F238E27FC236}">
                <a16:creationId xmlns:a16="http://schemas.microsoft.com/office/drawing/2014/main" id="{B00AFBA8-3646-4B68-920B-4715EAADADD7}"/>
              </a:ext>
            </a:extLst>
          </p:cNvPr>
          <p:cNvSpPr>
            <a:spLocks noGrp="1"/>
          </p:cNvSpPr>
          <p:nvPr>
            <p:ph type="sldNum" sz="quarter" idx="12"/>
          </p:nvPr>
        </p:nvSpPr>
        <p:spPr/>
        <p:txBody>
          <a:bodyPr/>
          <a:lstStyle/>
          <a:p>
            <a:fld id="{39CF7D67-3BB2-432C-AA83-7A0693929AB9}" type="slidenum">
              <a:rPr lang="en-US" smtClean="0"/>
              <a:t>19</a:t>
            </a:fld>
            <a:endParaRPr lang="en-US"/>
          </a:p>
        </p:txBody>
      </p:sp>
    </p:spTree>
    <p:extLst>
      <p:ext uri="{BB962C8B-B14F-4D97-AF65-F5344CB8AC3E}">
        <p14:creationId xmlns:p14="http://schemas.microsoft.com/office/powerpoint/2010/main" val="3558035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8F5DB-AF14-416F-82C1-9576D96E3559}"/>
              </a:ext>
            </a:extLst>
          </p:cNvPr>
          <p:cNvSpPr>
            <a:spLocks noGrp="1"/>
          </p:cNvSpPr>
          <p:nvPr>
            <p:ph type="title"/>
          </p:nvPr>
        </p:nvSpPr>
        <p:spPr/>
        <p:txBody>
          <a:bodyPr/>
          <a:lstStyle/>
          <a:p>
            <a:pPr algn="ctr"/>
            <a:r>
              <a:rPr lang="en-US"/>
              <a:t>Results include contributions from:</a:t>
            </a:r>
          </a:p>
        </p:txBody>
      </p:sp>
      <p:sp>
        <p:nvSpPr>
          <p:cNvPr id="4" name="Slide Number Placeholder 3">
            <a:extLst>
              <a:ext uri="{FF2B5EF4-FFF2-40B4-BE49-F238E27FC236}">
                <a16:creationId xmlns:a16="http://schemas.microsoft.com/office/drawing/2014/main" id="{B7A5819F-C9C9-4997-BB19-EFD1D87C2CF5}"/>
              </a:ext>
            </a:extLst>
          </p:cNvPr>
          <p:cNvSpPr>
            <a:spLocks noGrp="1"/>
          </p:cNvSpPr>
          <p:nvPr>
            <p:ph type="sldNum" sz="quarter" idx="12"/>
          </p:nvPr>
        </p:nvSpPr>
        <p:spPr/>
        <p:txBody>
          <a:bodyPr/>
          <a:lstStyle/>
          <a:p>
            <a:fld id="{39CF7D67-3BB2-432C-AA83-7A0693929AB9}" type="slidenum">
              <a:rPr lang="en-US" smtClean="0"/>
              <a:t>2</a:t>
            </a:fld>
            <a:endParaRPr lang="en-US"/>
          </a:p>
        </p:txBody>
      </p:sp>
      <p:sp>
        <p:nvSpPr>
          <p:cNvPr id="5" name="Rectangle 4">
            <a:extLst>
              <a:ext uri="{FF2B5EF4-FFF2-40B4-BE49-F238E27FC236}">
                <a16:creationId xmlns:a16="http://schemas.microsoft.com/office/drawing/2014/main" id="{E5A6DA13-2496-4663-AE55-63FF00BF0FDD}"/>
              </a:ext>
            </a:extLst>
          </p:cNvPr>
          <p:cNvSpPr/>
          <p:nvPr/>
        </p:nvSpPr>
        <p:spPr>
          <a:xfrm>
            <a:off x="571500" y="2428786"/>
            <a:ext cx="11233150" cy="3046988"/>
          </a:xfrm>
          <a:prstGeom prst="rect">
            <a:avLst/>
          </a:prstGeom>
        </p:spPr>
        <p:txBody>
          <a:bodyPr wrap="square">
            <a:spAutoFit/>
          </a:bodyPr>
          <a:lstStyle/>
          <a:p>
            <a:pPr algn="ctr"/>
            <a:r>
              <a:rPr lang="en-US" sz="2400"/>
              <a:t>JPL WFIRST CGI Integrated Modeling Team (John Steeves, Charley Noecker, </a:t>
            </a:r>
          </a:p>
          <a:p>
            <a:pPr algn="ctr"/>
            <a:r>
              <a:rPr lang="en-US" sz="2400"/>
              <a:t>Navtej Saini, Erkin Sidick): STOP modeling &amp; LOWFS modeling</a:t>
            </a:r>
          </a:p>
          <a:p>
            <a:pPr algn="ctr"/>
            <a:r>
              <a:rPr lang="en-US" sz="2400"/>
              <a:t>JPL CGI MTS Team: CGI Finite Element Model</a:t>
            </a:r>
          </a:p>
          <a:p>
            <a:pPr algn="ctr"/>
            <a:r>
              <a:rPr lang="en-US" sz="2400"/>
              <a:t>JPL CGI SE Team: Brian Kern (OS definition)</a:t>
            </a:r>
          </a:p>
          <a:p>
            <a:pPr algn="ctr"/>
            <a:r>
              <a:rPr lang="en-US" sz="2400"/>
              <a:t>JPL CGI PACE Team (Milan Mandic, Nanaz Fathpour): Jitter</a:t>
            </a:r>
          </a:p>
          <a:p>
            <a:pPr algn="ctr"/>
            <a:r>
              <a:rPr lang="en-US" sz="2400"/>
              <a:t>GSFC WFIRST Integrated Modeling Team: STOP model integration, reaction wheel speeds</a:t>
            </a:r>
          </a:p>
          <a:p>
            <a:pPr algn="ctr"/>
            <a:r>
              <a:rPr lang="en-US" sz="2400"/>
              <a:t>Bijan Nemati &amp; Sam Miller (U. Alabama): EMCCD model</a:t>
            </a:r>
          </a:p>
          <a:p>
            <a:pPr algn="ctr"/>
            <a:endParaRPr lang="en-US" sz="2400"/>
          </a:p>
        </p:txBody>
      </p:sp>
    </p:spTree>
    <p:extLst>
      <p:ext uri="{BB962C8B-B14F-4D97-AF65-F5344CB8AC3E}">
        <p14:creationId xmlns:p14="http://schemas.microsoft.com/office/powerpoint/2010/main" val="2799687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011E7-6A6B-47B8-8E36-917E6EFA8480}"/>
              </a:ext>
            </a:extLst>
          </p:cNvPr>
          <p:cNvSpPr>
            <a:spLocks noGrp="1"/>
          </p:cNvSpPr>
          <p:nvPr>
            <p:ph type="title"/>
          </p:nvPr>
        </p:nvSpPr>
        <p:spPr>
          <a:xfrm>
            <a:off x="838200" y="171450"/>
            <a:ext cx="10515600" cy="611190"/>
          </a:xfrm>
        </p:spPr>
        <p:txBody>
          <a:bodyPr>
            <a:normAutofit/>
          </a:bodyPr>
          <a:lstStyle/>
          <a:p>
            <a:pPr algn="ctr"/>
            <a:r>
              <a:rPr lang="en-US" sz="3600"/>
              <a:t>Files in OS9 Distribution</a:t>
            </a:r>
          </a:p>
        </p:txBody>
      </p:sp>
      <p:sp>
        <p:nvSpPr>
          <p:cNvPr id="4" name="Slide Number Placeholder 3">
            <a:extLst>
              <a:ext uri="{FF2B5EF4-FFF2-40B4-BE49-F238E27FC236}">
                <a16:creationId xmlns:a16="http://schemas.microsoft.com/office/drawing/2014/main" id="{35AA489D-189A-43A0-838B-525C8498D136}"/>
              </a:ext>
            </a:extLst>
          </p:cNvPr>
          <p:cNvSpPr>
            <a:spLocks noGrp="1"/>
          </p:cNvSpPr>
          <p:nvPr>
            <p:ph type="sldNum" sz="quarter" idx="12"/>
          </p:nvPr>
        </p:nvSpPr>
        <p:spPr/>
        <p:txBody>
          <a:bodyPr/>
          <a:lstStyle/>
          <a:p>
            <a:fld id="{39CF7D67-3BB2-432C-AA83-7A0693929AB9}" type="slidenum">
              <a:rPr lang="en-US" smtClean="0"/>
              <a:t>20</a:t>
            </a:fld>
            <a:endParaRPr lang="en-US"/>
          </a:p>
        </p:txBody>
      </p:sp>
      <p:sp>
        <p:nvSpPr>
          <p:cNvPr id="7" name="TextBox 6">
            <a:extLst>
              <a:ext uri="{FF2B5EF4-FFF2-40B4-BE49-F238E27FC236}">
                <a16:creationId xmlns:a16="http://schemas.microsoft.com/office/drawing/2014/main" id="{81624F89-1B09-4EF5-9C1D-22F32FF247A2}"/>
              </a:ext>
            </a:extLst>
          </p:cNvPr>
          <p:cNvSpPr txBox="1"/>
          <p:nvPr/>
        </p:nvSpPr>
        <p:spPr>
          <a:xfrm>
            <a:off x="362528" y="1220791"/>
            <a:ext cx="11214100" cy="4185761"/>
          </a:xfrm>
          <a:prstGeom prst="rect">
            <a:avLst/>
          </a:prstGeom>
          <a:noFill/>
        </p:spPr>
        <p:txBody>
          <a:bodyPr wrap="square" rtlCol="0">
            <a:spAutoFit/>
          </a:bodyPr>
          <a:lstStyle/>
          <a:p>
            <a:r>
              <a:rPr lang="en-US" sz="1400">
                <a:solidFill>
                  <a:srgbClr val="0070C0"/>
                </a:solidFill>
              </a:rPr>
              <a:t>os9_inputs.txt </a:t>
            </a:r>
            <a:r>
              <a:rPr lang="en-US" sz="1400"/>
              <a:t>: Text table of the timestep (hours, beginning at 34) and the STOP-model-derived wavefront (Z4-Z45 in meters RMS, unobscured) and pupil shear (microns) changes relative to the 1</a:t>
            </a:r>
            <a:r>
              <a:rPr lang="en-US" sz="1400" baseline="30000"/>
              <a:t>st</a:t>
            </a:r>
            <a:r>
              <a:rPr lang="en-US" sz="1400"/>
              <a:t> timestep (hour 34) in 5 min intervals (2127 total). Timesteps during slews, rolls, or EFC wavefront maintenance are omitted. The Z4 value is the value after compensation by the focus correction mirror (including measurement error). The Z5-Z45 values are the raw, uncorrected Zernike aberrations. </a:t>
            </a:r>
          </a:p>
          <a:p>
            <a:endParaRPr lang="en-US" sz="1400"/>
          </a:p>
          <a:p>
            <a:r>
              <a:rPr lang="en-US" sz="1400">
                <a:solidFill>
                  <a:srgbClr val="0070C0"/>
                </a:solidFill>
              </a:rPr>
              <a:t>os9_jitter.txt </a:t>
            </a:r>
            <a:r>
              <a:rPr lang="en-US" sz="1400"/>
              <a:t>: Text table giving the post-FSM X and Y jitter (mas RMS per axis) versus time.</a:t>
            </a:r>
          </a:p>
          <a:p>
            <a:endParaRPr lang="en-US" sz="1400"/>
          </a:p>
          <a:p>
            <a:r>
              <a:rPr lang="en-US" sz="1400">
                <a:solidFill>
                  <a:srgbClr val="0070C0"/>
                </a:solidFill>
              </a:rPr>
              <a:t>os9_images_cycle*.fits </a:t>
            </a:r>
            <a:r>
              <a:rPr lang="en-US" sz="1400"/>
              <a:t>: array [nx=300,ny=300,nlam=29,ntimes] of monochromatic speckle field images, each timestep corresponding to an entry in   </a:t>
            </a:r>
            <a:r>
              <a:rPr lang="en-US" sz="1400">
                <a:solidFill>
                  <a:srgbClr val="0070C0"/>
                </a:solidFill>
              </a:rPr>
              <a:t>os9_info_cycle*.txt</a:t>
            </a:r>
            <a:r>
              <a:rPr lang="en-US" sz="1400"/>
              <a:t>. Each monochromatic image is the sum of the 4 polarization components and is primary-normalized flux. Sampling is 0.1 </a:t>
            </a:r>
            <a:r>
              <a:rPr lang="el-GR" sz="1400"/>
              <a:t>λ</a:t>
            </a:r>
            <a:r>
              <a:rPr lang="en-US" sz="1400" baseline="-25000"/>
              <a:t>c</a:t>
            </a:r>
            <a:r>
              <a:rPr lang="en-US" sz="1400"/>
              <a:t>/D. Time-dependent jitter is included.</a:t>
            </a:r>
          </a:p>
          <a:p>
            <a:endParaRPr lang="en-US" sz="1400"/>
          </a:p>
          <a:p>
            <a:r>
              <a:rPr lang="en-US" sz="1400">
                <a:solidFill>
                  <a:srgbClr val="0070C0"/>
                </a:solidFill>
              </a:rPr>
              <a:t>os9_psfs.fits </a:t>
            </a:r>
            <a:r>
              <a:rPr lang="en-US" sz="1400"/>
              <a:t>: array [nx=300,ny=300,nr=18,nangle=10] of images at 0.1 </a:t>
            </a:r>
            <a:r>
              <a:rPr lang="el-GR" sz="1400"/>
              <a:t>λ</a:t>
            </a:r>
            <a:r>
              <a:rPr lang="en-US" sz="1400" baseline="-25000"/>
              <a:t>c</a:t>
            </a:r>
            <a:r>
              <a:rPr lang="en-US" sz="1400"/>
              <a:t>/D sampling with the source offset by various amounts in radius (irregular offsets spanning the field) and angle (-11, 0, +11 degrees). Jitter not included. See “Offset Source Images” in a following slide for more info.</a:t>
            </a:r>
          </a:p>
          <a:p>
            <a:endParaRPr lang="en-US" sz="1400"/>
          </a:p>
          <a:p>
            <a:r>
              <a:rPr lang="en-US" sz="1400">
                <a:solidFill>
                  <a:srgbClr val="0070C0"/>
                </a:solidFill>
              </a:rPr>
              <a:t>os9_psfs_r_offset.fits, </a:t>
            </a:r>
          </a:p>
          <a:p>
            <a:r>
              <a:rPr lang="en-US" sz="1400">
                <a:solidFill>
                  <a:srgbClr val="0070C0"/>
                </a:solidFill>
              </a:rPr>
              <a:t>os9_psfs_angle_offset.fits : </a:t>
            </a:r>
            <a:r>
              <a:rPr lang="en-US" sz="1400"/>
              <a:t>the corresponding offsets in radius (</a:t>
            </a:r>
            <a:r>
              <a:rPr lang="el-GR" sz="1400"/>
              <a:t>λ</a:t>
            </a:r>
            <a:r>
              <a:rPr lang="en-US" sz="1400" baseline="-25000"/>
              <a:t>c</a:t>
            </a:r>
            <a:r>
              <a:rPr lang="en-US" sz="1400"/>
              <a:t>/D) from the center and angle (degrees) for </a:t>
            </a:r>
            <a:r>
              <a:rPr lang="en-US" sz="1400">
                <a:solidFill>
                  <a:srgbClr val="0070C0"/>
                </a:solidFill>
              </a:rPr>
              <a:t>os9_psfs.fits</a:t>
            </a:r>
            <a:r>
              <a:rPr lang="en-US" sz="1400"/>
              <a:t>.</a:t>
            </a:r>
          </a:p>
          <a:p>
            <a:endParaRPr lang="en-US" sz="1400"/>
          </a:p>
          <a:p>
            <a:r>
              <a:rPr lang="en-US" sz="1400">
                <a:solidFill>
                  <a:srgbClr val="0070C0"/>
                </a:solidFill>
              </a:rPr>
              <a:t>spc_fpm.fits</a:t>
            </a:r>
            <a:r>
              <a:rPr lang="en-US" sz="1400"/>
              <a:t>:  The SPC bow-tie focal plane mask pattern at 0.1 </a:t>
            </a:r>
            <a:r>
              <a:rPr lang="el-GR" sz="1400"/>
              <a:t>λ</a:t>
            </a:r>
            <a:r>
              <a:rPr lang="en-US" sz="1400" baseline="-25000"/>
              <a:t>c</a:t>
            </a:r>
            <a:r>
              <a:rPr lang="en-US" sz="1400"/>
              <a:t>/D sampling, for identifying which portions of the images were unocculted at the FPM.</a:t>
            </a:r>
          </a:p>
          <a:p>
            <a:endParaRPr lang="en-US" sz="1400"/>
          </a:p>
        </p:txBody>
      </p:sp>
    </p:spTree>
    <p:extLst>
      <p:ext uri="{BB962C8B-B14F-4D97-AF65-F5344CB8AC3E}">
        <p14:creationId xmlns:p14="http://schemas.microsoft.com/office/powerpoint/2010/main" val="3039866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ED53A8FE-6F68-4D03-BD0C-E95DF623985C}"/>
              </a:ext>
            </a:extLst>
          </p:cNvPr>
          <p:cNvSpPr txBox="1"/>
          <p:nvPr/>
        </p:nvSpPr>
        <p:spPr>
          <a:xfrm>
            <a:off x="926368" y="1673399"/>
            <a:ext cx="8287846" cy="4524315"/>
          </a:xfrm>
          <a:prstGeom prst="rect">
            <a:avLst/>
          </a:prstGeom>
          <a:noFill/>
        </p:spPr>
        <p:txBody>
          <a:bodyPr wrap="none" rtlCol="0">
            <a:spAutoFit/>
          </a:bodyPr>
          <a:lstStyle/>
          <a:p>
            <a:r>
              <a:rPr lang="en-US" b="1">
                <a:solidFill>
                  <a:schemeClr val="accent1"/>
                </a:solidFill>
              </a:rPr>
              <a:t>os9_psfs.fits </a:t>
            </a:r>
            <a:r>
              <a:rPr lang="en-US"/>
              <a:t>contains images of the source offset by </a:t>
            </a:r>
          </a:p>
          <a:p>
            <a:r>
              <a:rPr lang="en-US"/>
              <a:t>various amounts in radius and angle from the center </a:t>
            </a:r>
          </a:p>
          <a:p>
            <a:r>
              <a:rPr lang="en-US"/>
              <a:t>of the FPM over one quadrant of the dark hole. </a:t>
            </a:r>
          </a:p>
          <a:p>
            <a:r>
              <a:rPr lang="en-US"/>
              <a:t>It is a [nx,ny,nlam,r,</a:t>
            </a:r>
            <a:r>
              <a:rPr lang="el-GR"/>
              <a:t>θ</a:t>
            </a:r>
            <a:r>
              <a:rPr lang="en-US"/>
              <a:t> ] = [300,300,18,3] array.  The images</a:t>
            </a:r>
          </a:p>
          <a:p>
            <a:r>
              <a:rPr lang="en-US"/>
              <a:t>are primary-flux-normalized.</a:t>
            </a:r>
          </a:p>
          <a:p>
            <a:endParaRPr lang="en-US"/>
          </a:p>
          <a:p>
            <a:r>
              <a:rPr lang="en-US"/>
              <a:t>These 300 x 300 pixel images are sampled by 0.1 λ</a:t>
            </a:r>
            <a:r>
              <a:rPr lang="en-US" baseline="-25000"/>
              <a:t>c</a:t>
            </a:r>
            <a:r>
              <a:rPr lang="en-US"/>
              <a:t>/D.</a:t>
            </a:r>
          </a:p>
          <a:p>
            <a:r>
              <a:rPr lang="en-US"/>
              <a:t>They are provided at 29 wavelengths evenly sampling the</a:t>
            </a:r>
          </a:p>
          <a:p>
            <a:r>
              <a:rPr lang="en-US"/>
              <a:t>Band 3 passband.</a:t>
            </a:r>
          </a:p>
          <a:p>
            <a:endParaRPr lang="en-US"/>
          </a:p>
          <a:p>
            <a:r>
              <a:rPr lang="en-US"/>
              <a:t>The corresponding offsets in radius (</a:t>
            </a:r>
            <a:r>
              <a:rPr lang="el-GR"/>
              <a:t>λ</a:t>
            </a:r>
            <a:r>
              <a:rPr lang="en-US" baseline="-25000"/>
              <a:t>c</a:t>
            </a:r>
            <a:r>
              <a:rPr lang="en-US"/>
              <a:t>/D) and angle </a:t>
            </a:r>
          </a:p>
          <a:p>
            <a:r>
              <a:rPr lang="en-US"/>
              <a:t>(degrees) are provided in the files </a:t>
            </a:r>
            <a:r>
              <a:rPr lang="en-US" b="1">
                <a:solidFill>
                  <a:schemeClr val="accent1"/>
                </a:solidFill>
              </a:rPr>
              <a:t>os9_psfs_r_offset.fits </a:t>
            </a:r>
          </a:p>
          <a:p>
            <a:r>
              <a:rPr lang="en-US"/>
              <a:t>and </a:t>
            </a:r>
            <a:r>
              <a:rPr lang="en-US" b="1">
                <a:solidFill>
                  <a:schemeClr val="accent1"/>
                </a:solidFill>
              </a:rPr>
              <a:t>os9_psfs_angle_offset.fits</a:t>
            </a:r>
            <a:r>
              <a:rPr lang="en-US"/>
              <a:t>. Each is a [18,3] array.</a:t>
            </a:r>
          </a:p>
          <a:p>
            <a:r>
              <a:rPr lang="en-US"/>
              <a:t>The offsets are:</a:t>
            </a:r>
          </a:p>
          <a:p>
            <a:r>
              <a:rPr lang="en-US"/>
              <a:t>   r = 2.0, 2.2, 2.4, 2.6, 2.8, 3.0, 3.2, 3.4, 3.6, 3.8, 4.0, 5.0, 6.0, 7.0, 8.0, 8.3, 8.6, 8.9 </a:t>
            </a:r>
            <a:r>
              <a:rPr lang="el-GR"/>
              <a:t>λ</a:t>
            </a:r>
            <a:r>
              <a:rPr lang="en-US" baseline="-25000"/>
              <a:t>c</a:t>
            </a:r>
            <a:r>
              <a:rPr lang="en-US"/>
              <a:t>/D </a:t>
            </a:r>
          </a:p>
          <a:p>
            <a:r>
              <a:rPr lang="en-US"/>
              <a:t>   θ = -11, 0, +11 degrees</a:t>
            </a:r>
          </a:p>
        </p:txBody>
      </p:sp>
      <p:sp>
        <p:nvSpPr>
          <p:cNvPr id="2" name="Title 1">
            <a:extLst>
              <a:ext uri="{FF2B5EF4-FFF2-40B4-BE49-F238E27FC236}">
                <a16:creationId xmlns:a16="http://schemas.microsoft.com/office/drawing/2014/main" id="{C415BB82-A9E6-4174-93C2-2B53C6B7E957}"/>
              </a:ext>
            </a:extLst>
          </p:cNvPr>
          <p:cNvSpPr>
            <a:spLocks noGrp="1"/>
          </p:cNvSpPr>
          <p:nvPr>
            <p:ph type="title"/>
          </p:nvPr>
        </p:nvSpPr>
        <p:spPr>
          <a:xfrm>
            <a:off x="838200" y="254880"/>
            <a:ext cx="10515600" cy="623890"/>
          </a:xfrm>
        </p:spPr>
        <p:txBody>
          <a:bodyPr>
            <a:normAutofit fontScale="90000"/>
          </a:bodyPr>
          <a:lstStyle/>
          <a:p>
            <a:pPr algn="ctr"/>
            <a:r>
              <a:rPr lang="en-US" sz="4000"/>
              <a:t>Offset Source Images</a:t>
            </a:r>
          </a:p>
        </p:txBody>
      </p:sp>
      <p:sp>
        <p:nvSpPr>
          <p:cNvPr id="4" name="Slide Number Placeholder 3">
            <a:extLst>
              <a:ext uri="{FF2B5EF4-FFF2-40B4-BE49-F238E27FC236}">
                <a16:creationId xmlns:a16="http://schemas.microsoft.com/office/drawing/2014/main" id="{FED56F54-B089-4B2C-B24C-280FBAAD3882}"/>
              </a:ext>
            </a:extLst>
          </p:cNvPr>
          <p:cNvSpPr>
            <a:spLocks noGrp="1"/>
          </p:cNvSpPr>
          <p:nvPr>
            <p:ph type="sldNum" sz="quarter" idx="12"/>
          </p:nvPr>
        </p:nvSpPr>
        <p:spPr/>
        <p:txBody>
          <a:bodyPr/>
          <a:lstStyle/>
          <a:p>
            <a:fld id="{39CF7D67-3BB2-432C-AA83-7A0693929AB9}" type="slidenum">
              <a:rPr lang="en-US" smtClean="0"/>
              <a:t>21</a:t>
            </a:fld>
            <a:endParaRPr lang="en-US"/>
          </a:p>
        </p:txBody>
      </p:sp>
      <p:sp>
        <p:nvSpPr>
          <p:cNvPr id="12" name="TextBox 11">
            <a:extLst>
              <a:ext uri="{FF2B5EF4-FFF2-40B4-BE49-F238E27FC236}">
                <a16:creationId xmlns:a16="http://schemas.microsoft.com/office/drawing/2014/main" id="{F8D2C590-2FCC-4E5F-8B1A-AF81133A06B4}"/>
              </a:ext>
            </a:extLst>
          </p:cNvPr>
          <p:cNvSpPr txBox="1"/>
          <p:nvPr/>
        </p:nvSpPr>
        <p:spPr>
          <a:xfrm>
            <a:off x="7145403" y="3034684"/>
            <a:ext cx="546945" cy="276999"/>
          </a:xfrm>
          <a:prstGeom prst="rect">
            <a:avLst/>
          </a:prstGeom>
          <a:noFill/>
        </p:spPr>
        <p:txBody>
          <a:bodyPr wrap="none" rtlCol="0">
            <a:spAutoFit/>
          </a:bodyPr>
          <a:lstStyle/>
          <a:p>
            <a:pPr algn="ctr"/>
            <a:r>
              <a:rPr lang="el-GR" sz="1200" i="1">
                <a:latin typeface="Cambria Math" panose="02040503050406030204" pitchFamily="18" charset="0"/>
                <a:ea typeface="Cambria Math" panose="02040503050406030204" pitchFamily="18" charset="0"/>
              </a:rPr>
              <a:t>θ</a:t>
            </a:r>
            <a:r>
              <a:rPr lang="en-US" sz="1200" i="1">
                <a:latin typeface="Cambria Math" panose="02040503050406030204" pitchFamily="18" charset="0"/>
                <a:ea typeface="Cambria Math" panose="02040503050406030204" pitchFamily="18" charset="0"/>
              </a:rPr>
              <a:t> </a:t>
            </a:r>
            <a:r>
              <a:rPr lang="en-US" sz="1200"/>
              <a:t>= 0°</a:t>
            </a:r>
          </a:p>
        </p:txBody>
      </p:sp>
      <p:sp>
        <p:nvSpPr>
          <p:cNvPr id="13" name="TextBox 12">
            <a:extLst>
              <a:ext uri="{FF2B5EF4-FFF2-40B4-BE49-F238E27FC236}">
                <a16:creationId xmlns:a16="http://schemas.microsoft.com/office/drawing/2014/main" id="{9FC5B025-67AB-4852-9EBD-F77B773B944E}"/>
              </a:ext>
            </a:extLst>
          </p:cNvPr>
          <p:cNvSpPr txBox="1"/>
          <p:nvPr/>
        </p:nvSpPr>
        <p:spPr>
          <a:xfrm>
            <a:off x="8137058" y="1460735"/>
            <a:ext cx="840294" cy="276999"/>
          </a:xfrm>
          <a:prstGeom prst="rect">
            <a:avLst/>
          </a:prstGeom>
          <a:noFill/>
        </p:spPr>
        <p:txBody>
          <a:bodyPr wrap="none" rtlCol="0">
            <a:spAutoFit/>
          </a:bodyPr>
          <a:lstStyle/>
          <a:p>
            <a:pPr algn="ctr"/>
            <a:r>
              <a:rPr lang="en-US" sz="1200"/>
              <a:t>r = 3.0 </a:t>
            </a:r>
            <a:r>
              <a:rPr lang="el-GR" sz="1200"/>
              <a:t>λ</a:t>
            </a:r>
            <a:r>
              <a:rPr lang="en-US" sz="1200"/>
              <a:t>/D</a:t>
            </a:r>
          </a:p>
        </p:txBody>
      </p:sp>
      <p:pic>
        <p:nvPicPr>
          <p:cNvPr id="9" name="Picture 8">
            <a:extLst>
              <a:ext uri="{FF2B5EF4-FFF2-40B4-BE49-F238E27FC236}">
                <a16:creationId xmlns:a16="http://schemas.microsoft.com/office/drawing/2014/main" id="{1DCEED89-5381-47A0-A8BA-6CF59F0ADF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79448" y="1739008"/>
            <a:ext cx="3448050" cy="2886075"/>
          </a:xfrm>
          <a:prstGeom prst="rect">
            <a:avLst/>
          </a:prstGeom>
        </p:spPr>
      </p:pic>
      <p:sp>
        <p:nvSpPr>
          <p:cNvPr id="15" name="TextBox 14">
            <a:extLst>
              <a:ext uri="{FF2B5EF4-FFF2-40B4-BE49-F238E27FC236}">
                <a16:creationId xmlns:a16="http://schemas.microsoft.com/office/drawing/2014/main" id="{B7F0BEF4-18C5-4A24-8E24-EC0759A50F8B}"/>
              </a:ext>
            </a:extLst>
          </p:cNvPr>
          <p:cNvSpPr txBox="1"/>
          <p:nvPr/>
        </p:nvSpPr>
        <p:spPr>
          <a:xfrm>
            <a:off x="9837934" y="1459623"/>
            <a:ext cx="840295" cy="276999"/>
          </a:xfrm>
          <a:prstGeom prst="rect">
            <a:avLst/>
          </a:prstGeom>
          <a:noFill/>
        </p:spPr>
        <p:txBody>
          <a:bodyPr wrap="none" rtlCol="0">
            <a:spAutoFit/>
          </a:bodyPr>
          <a:lstStyle/>
          <a:p>
            <a:pPr algn="ctr"/>
            <a:r>
              <a:rPr lang="en-US" sz="1200"/>
              <a:t>r = 8.0 </a:t>
            </a:r>
            <a:r>
              <a:rPr lang="el-GR" sz="1200"/>
              <a:t>λ</a:t>
            </a:r>
            <a:r>
              <a:rPr lang="en-US" sz="1200"/>
              <a:t>/D</a:t>
            </a:r>
          </a:p>
        </p:txBody>
      </p:sp>
      <p:sp>
        <p:nvSpPr>
          <p:cNvPr id="16" name="TextBox 15">
            <a:extLst>
              <a:ext uri="{FF2B5EF4-FFF2-40B4-BE49-F238E27FC236}">
                <a16:creationId xmlns:a16="http://schemas.microsoft.com/office/drawing/2014/main" id="{C6BA9D36-42B3-4D27-A115-2DDE6CC45F00}"/>
              </a:ext>
            </a:extLst>
          </p:cNvPr>
          <p:cNvSpPr txBox="1"/>
          <p:nvPr/>
        </p:nvSpPr>
        <p:spPr>
          <a:xfrm>
            <a:off x="7028381" y="4028068"/>
            <a:ext cx="671980" cy="276999"/>
          </a:xfrm>
          <a:prstGeom prst="rect">
            <a:avLst/>
          </a:prstGeom>
          <a:noFill/>
        </p:spPr>
        <p:txBody>
          <a:bodyPr wrap="none" rtlCol="0">
            <a:spAutoFit/>
          </a:bodyPr>
          <a:lstStyle/>
          <a:p>
            <a:pPr algn="ctr"/>
            <a:r>
              <a:rPr lang="el-GR" sz="1200" i="1">
                <a:latin typeface="Cambria Math" panose="02040503050406030204" pitchFamily="18" charset="0"/>
                <a:ea typeface="Cambria Math" panose="02040503050406030204" pitchFamily="18" charset="0"/>
              </a:rPr>
              <a:t>θ</a:t>
            </a:r>
            <a:r>
              <a:rPr lang="en-US" sz="1200" i="1">
                <a:latin typeface="Cambria Math" panose="02040503050406030204" pitchFamily="18" charset="0"/>
                <a:ea typeface="Cambria Math" panose="02040503050406030204" pitchFamily="18" charset="0"/>
              </a:rPr>
              <a:t> </a:t>
            </a:r>
            <a:r>
              <a:rPr lang="en-US" sz="1200"/>
              <a:t>= -11°</a:t>
            </a:r>
          </a:p>
        </p:txBody>
      </p:sp>
      <p:sp>
        <p:nvSpPr>
          <p:cNvPr id="17" name="TextBox 16">
            <a:extLst>
              <a:ext uri="{FF2B5EF4-FFF2-40B4-BE49-F238E27FC236}">
                <a16:creationId xmlns:a16="http://schemas.microsoft.com/office/drawing/2014/main" id="{0367D045-3437-4DB4-9ABB-DCB14049A36C}"/>
              </a:ext>
            </a:extLst>
          </p:cNvPr>
          <p:cNvSpPr txBox="1"/>
          <p:nvPr/>
        </p:nvSpPr>
        <p:spPr>
          <a:xfrm>
            <a:off x="7016267" y="2071344"/>
            <a:ext cx="702436" cy="276999"/>
          </a:xfrm>
          <a:prstGeom prst="rect">
            <a:avLst/>
          </a:prstGeom>
          <a:noFill/>
        </p:spPr>
        <p:txBody>
          <a:bodyPr wrap="none" rtlCol="0">
            <a:spAutoFit/>
          </a:bodyPr>
          <a:lstStyle/>
          <a:p>
            <a:pPr algn="ctr"/>
            <a:r>
              <a:rPr lang="el-GR" sz="1200" i="1">
                <a:latin typeface="Cambria Math" panose="02040503050406030204" pitchFamily="18" charset="0"/>
                <a:ea typeface="Cambria Math" panose="02040503050406030204" pitchFamily="18" charset="0"/>
              </a:rPr>
              <a:t>θ</a:t>
            </a:r>
            <a:r>
              <a:rPr lang="en-US" sz="1200" i="1">
                <a:latin typeface="Cambria Math" panose="02040503050406030204" pitchFamily="18" charset="0"/>
                <a:ea typeface="Cambria Math" panose="02040503050406030204" pitchFamily="18" charset="0"/>
              </a:rPr>
              <a:t> </a:t>
            </a:r>
            <a:r>
              <a:rPr lang="en-US" sz="1200"/>
              <a:t>= +11°</a:t>
            </a:r>
          </a:p>
        </p:txBody>
      </p:sp>
      <p:sp>
        <p:nvSpPr>
          <p:cNvPr id="18" name="TextBox 17">
            <a:extLst>
              <a:ext uri="{FF2B5EF4-FFF2-40B4-BE49-F238E27FC236}">
                <a16:creationId xmlns:a16="http://schemas.microsoft.com/office/drawing/2014/main" id="{800C3F79-2030-4D06-9164-075FB67C7B5D}"/>
              </a:ext>
            </a:extLst>
          </p:cNvPr>
          <p:cNvSpPr txBox="1"/>
          <p:nvPr/>
        </p:nvSpPr>
        <p:spPr>
          <a:xfrm>
            <a:off x="8251427" y="4634788"/>
            <a:ext cx="2304092" cy="307777"/>
          </a:xfrm>
          <a:prstGeom prst="rect">
            <a:avLst/>
          </a:prstGeom>
          <a:noFill/>
        </p:spPr>
        <p:txBody>
          <a:bodyPr wrap="none" rtlCol="0">
            <a:spAutoFit/>
          </a:bodyPr>
          <a:lstStyle/>
          <a:p>
            <a:pPr algn="ctr"/>
            <a:r>
              <a:rPr lang="en-US" sz="1400" i="1"/>
              <a:t>SPC FPM pattern superposed</a:t>
            </a:r>
          </a:p>
        </p:txBody>
      </p:sp>
    </p:spTree>
    <p:extLst>
      <p:ext uri="{BB962C8B-B14F-4D97-AF65-F5344CB8AC3E}">
        <p14:creationId xmlns:p14="http://schemas.microsoft.com/office/powerpoint/2010/main" val="3540901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9113A-AB3B-44C8-8B1F-7DB6860EBFC2}"/>
              </a:ext>
            </a:extLst>
          </p:cNvPr>
          <p:cNvSpPr>
            <a:spLocks noGrp="1"/>
          </p:cNvSpPr>
          <p:nvPr>
            <p:ph type="title"/>
          </p:nvPr>
        </p:nvSpPr>
        <p:spPr/>
        <p:txBody>
          <a:bodyPr/>
          <a:lstStyle/>
          <a:p>
            <a:pPr algn="ctr"/>
            <a:r>
              <a:rPr lang="en-US"/>
              <a:t>Common File Header Keywords</a:t>
            </a:r>
          </a:p>
        </p:txBody>
      </p:sp>
      <p:sp>
        <p:nvSpPr>
          <p:cNvPr id="3" name="Content Placeholder 2">
            <a:extLst>
              <a:ext uri="{FF2B5EF4-FFF2-40B4-BE49-F238E27FC236}">
                <a16:creationId xmlns:a16="http://schemas.microsoft.com/office/drawing/2014/main" id="{51AB3DA9-ACCD-4BA4-BB71-C03753DE7E73}"/>
              </a:ext>
            </a:extLst>
          </p:cNvPr>
          <p:cNvSpPr>
            <a:spLocks noGrp="1"/>
          </p:cNvSpPr>
          <p:nvPr>
            <p:ph idx="1"/>
          </p:nvPr>
        </p:nvSpPr>
        <p:spPr/>
        <p:txBody>
          <a:bodyPr/>
          <a:lstStyle/>
          <a:p>
            <a:r>
              <a:rPr lang="en-US"/>
              <a:t>MINLAM, MAXLAM = min, max bandpass wavelength in microns</a:t>
            </a:r>
          </a:p>
          <a:p>
            <a:r>
              <a:rPr lang="en-US"/>
              <a:t>LAMBDA = bandpass central wavelength in microns</a:t>
            </a:r>
          </a:p>
          <a:p>
            <a:r>
              <a:rPr lang="en-US"/>
              <a:t>PIXSCALE = Spatial sampling in LAMBDA/D</a:t>
            </a:r>
          </a:p>
          <a:p>
            <a:r>
              <a:rPr lang="en-US"/>
              <a:t>PIX_AS = Spatial sampling in arcseconds</a:t>
            </a:r>
          </a:p>
          <a:p>
            <a:r>
              <a:rPr lang="en-US"/>
              <a:t>XCENTER, YCENTER = image coordinate of FPM center (0.0,0.0 is lower left edge of 1</a:t>
            </a:r>
            <a:r>
              <a:rPr lang="en-US" baseline="30000"/>
              <a:t>st</a:t>
            </a:r>
            <a:r>
              <a:rPr lang="en-US"/>
              <a:t> pixel; center of any pixel is (*.5,*.5)</a:t>
            </a:r>
          </a:p>
          <a:p>
            <a:r>
              <a:rPr lang="en-US"/>
              <a:t>UNITS = data value units; for images, flux units</a:t>
            </a:r>
          </a:p>
          <a:p>
            <a:pPr marL="0" indent="0">
              <a:buNone/>
            </a:pPr>
            <a:endParaRPr lang="en-US"/>
          </a:p>
        </p:txBody>
      </p:sp>
      <p:sp>
        <p:nvSpPr>
          <p:cNvPr id="4" name="Slide Number Placeholder 3">
            <a:extLst>
              <a:ext uri="{FF2B5EF4-FFF2-40B4-BE49-F238E27FC236}">
                <a16:creationId xmlns:a16="http://schemas.microsoft.com/office/drawing/2014/main" id="{D9DCA703-C768-4DBC-A800-23301B5DDB6C}"/>
              </a:ext>
            </a:extLst>
          </p:cNvPr>
          <p:cNvSpPr>
            <a:spLocks noGrp="1"/>
          </p:cNvSpPr>
          <p:nvPr>
            <p:ph type="sldNum" sz="quarter" idx="12"/>
          </p:nvPr>
        </p:nvSpPr>
        <p:spPr/>
        <p:txBody>
          <a:bodyPr/>
          <a:lstStyle/>
          <a:p>
            <a:fld id="{39CF7D67-3BB2-432C-AA83-7A0693929AB9}" type="slidenum">
              <a:rPr lang="en-US" smtClean="0"/>
              <a:t>22</a:t>
            </a:fld>
            <a:endParaRPr lang="en-US"/>
          </a:p>
        </p:txBody>
      </p:sp>
    </p:spTree>
    <p:extLst>
      <p:ext uri="{BB962C8B-B14F-4D97-AF65-F5344CB8AC3E}">
        <p14:creationId xmlns:p14="http://schemas.microsoft.com/office/powerpoint/2010/main" val="3144697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ED8E6-5F6C-452C-9EDD-B83493B9AF3B}"/>
              </a:ext>
            </a:extLst>
          </p:cNvPr>
          <p:cNvSpPr>
            <a:spLocks noGrp="1"/>
          </p:cNvSpPr>
          <p:nvPr>
            <p:ph type="title"/>
          </p:nvPr>
        </p:nvSpPr>
        <p:spPr/>
        <p:txBody>
          <a:bodyPr/>
          <a:lstStyle/>
          <a:p>
            <a:pPr algn="ctr"/>
            <a:r>
              <a:rPr lang="en-US"/>
              <a:t>Some definitions</a:t>
            </a:r>
          </a:p>
        </p:txBody>
      </p:sp>
      <p:sp>
        <p:nvSpPr>
          <p:cNvPr id="3" name="Content Placeholder 2">
            <a:extLst>
              <a:ext uri="{FF2B5EF4-FFF2-40B4-BE49-F238E27FC236}">
                <a16:creationId xmlns:a16="http://schemas.microsoft.com/office/drawing/2014/main" id="{140D70DF-E323-44BF-917D-910BA4B6C9A8}"/>
              </a:ext>
            </a:extLst>
          </p:cNvPr>
          <p:cNvSpPr>
            <a:spLocks noGrp="1"/>
          </p:cNvSpPr>
          <p:nvPr>
            <p:ph idx="1"/>
          </p:nvPr>
        </p:nvSpPr>
        <p:spPr/>
        <p:txBody>
          <a:bodyPr/>
          <a:lstStyle/>
          <a:p>
            <a:r>
              <a:rPr lang="en-US" b="1">
                <a:solidFill>
                  <a:schemeClr val="accent1"/>
                </a:solidFill>
              </a:rPr>
              <a:t>primary-normalized flux</a:t>
            </a:r>
            <a:r>
              <a:rPr lang="en-US"/>
              <a:t>: image is normalized to the flux incident on the illuminated area of the primary mirror. There are no losses from reflections, filters, QE, etc, but there are losses from mask. In the absence of masks, the total image intensity would be 1.0.</a:t>
            </a:r>
          </a:p>
          <a:p>
            <a:r>
              <a:rPr lang="en-US" b="1">
                <a:solidFill>
                  <a:schemeClr val="accent1"/>
                </a:solidFill>
              </a:rPr>
              <a:t>normalized intensity</a:t>
            </a:r>
            <a:r>
              <a:rPr lang="en-US"/>
              <a:t>: the per-pixel brightness of the dark hole divided by the peak pixel of the unocculted star.  This is sort of a poor man’s contrast (because it does not account for field variations in the PSF, especially near the IWA).</a:t>
            </a:r>
          </a:p>
        </p:txBody>
      </p:sp>
      <p:sp>
        <p:nvSpPr>
          <p:cNvPr id="4" name="Slide Number Placeholder 3">
            <a:extLst>
              <a:ext uri="{FF2B5EF4-FFF2-40B4-BE49-F238E27FC236}">
                <a16:creationId xmlns:a16="http://schemas.microsoft.com/office/drawing/2014/main" id="{FA3513E1-383F-43C9-85B6-C60424118BBC}"/>
              </a:ext>
            </a:extLst>
          </p:cNvPr>
          <p:cNvSpPr>
            <a:spLocks noGrp="1"/>
          </p:cNvSpPr>
          <p:nvPr>
            <p:ph type="sldNum" sz="quarter" idx="12"/>
          </p:nvPr>
        </p:nvSpPr>
        <p:spPr/>
        <p:txBody>
          <a:bodyPr/>
          <a:lstStyle/>
          <a:p>
            <a:fld id="{39CF7D67-3BB2-432C-AA83-7A0693929AB9}" type="slidenum">
              <a:rPr lang="en-US" smtClean="0"/>
              <a:t>3</a:t>
            </a:fld>
            <a:endParaRPr lang="en-US"/>
          </a:p>
        </p:txBody>
      </p:sp>
      <p:sp>
        <p:nvSpPr>
          <p:cNvPr id="5" name="TextBox 4">
            <a:extLst>
              <a:ext uri="{FF2B5EF4-FFF2-40B4-BE49-F238E27FC236}">
                <a16:creationId xmlns:a16="http://schemas.microsoft.com/office/drawing/2014/main" id="{D6F4072C-2D1D-4959-B5BD-2C4F5B38FFC9}"/>
              </a:ext>
            </a:extLst>
          </p:cNvPr>
          <p:cNvSpPr txBox="1"/>
          <p:nvPr/>
        </p:nvSpPr>
        <p:spPr>
          <a:xfrm>
            <a:off x="1758950" y="5530632"/>
            <a:ext cx="8088048" cy="646331"/>
          </a:xfrm>
          <a:prstGeom prst="rect">
            <a:avLst/>
          </a:prstGeom>
          <a:noFill/>
        </p:spPr>
        <p:txBody>
          <a:bodyPr wrap="none" rtlCol="0">
            <a:spAutoFit/>
          </a:bodyPr>
          <a:lstStyle/>
          <a:p>
            <a:r>
              <a:rPr lang="en-US">
                <a:solidFill>
                  <a:srgbClr val="C00000"/>
                </a:solidFill>
              </a:rPr>
              <a:t>Array dimension ordering is specified here in IDL ordering (fastest-varying index 1</a:t>
            </a:r>
            <a:r>
              <a:rPr lang="en-US" baseline="30000">
                <a:solidFill>
                  <a:srgbClr val="C00000"/>
                </a:solidFill>
              </a:rPr>
              <a:t>st</a:t>
            </a:r>
            <a:r>
              <a:rPr lang="en-US">
                <a:solidFill>
                  <a:srgbClr val="C00000"/>
                </a:solidFill>
              </a:rPr>
              <a:t>), </a:t>
            </a:r>
          </a:p>
          <a:p>
            <a:r>
              <a:rPr lang="en-US">
                <a:solidFill>
                  <a:srgbClr val="C00000"/>
                </a:solidFill>
              </a:rPr>
              <a:t>the opposite of Python &amp; Matlab</a:t>
            </a:r>
          </a:p>
        </p:txBody>
      </p:sp>
    </p:spTree>
    <p:extLst>
      <p:ext uri="{BB962C8B-B14F-4D97-AF65-F5344CB8AC3E}">
        <p14:creationId xmlns:p14="http://schemas.microsoft.com/office/powerpoint/2010/main" val="3389920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6CB59-39A5-492E-A14A-C4A84CFA86B2}"/>
              </a:ext>
            </a:extLst>
          </p:cNvPr>
          <p:cNvSpPr>
            <a:spLocks noGrp="1"/>
          </p:cNvSpPr>
          <p:nvPr>
            <p:ph type="title"/>
          </p:nvPr>
        </p:nvSpPr>
        <p:spPr>
          <a:xfrm>
            <a:off x="838200" y="220006"/>
            <a:ext cx="10515600" cy="604578"/>
          </a:xfrm>
        </p:spPr>
        <p:txBody>
          <a:bodyPr>
            <a:normAutofit fontScale="90000"/>
          </a:bodyPr>
          <a:lstStyle/>
          <a:p>
            <a:pPr algn="ctr"/>
            <a:r>
              <a:rPr lang="en-US"/>
              <a:t>OS9</a:t>
            </a:r>
          </a:p>
        </p:txBody>
      </p:sp>
      <p:sp>
        <p:nvSpPr>
          <p:cNvPr id="3" name="Content Placeholder 2">
            <a:extLst>
              <a:ext uri="{FF2B5EF4-FFF2-40B4-BE49-F238E27FC236}">
                <a16:creationId xmlns:a16="http://schemas.microsoft.com/office/drawing/2014/main" id="{19866778-2503-4329-9D5E-270D867C1DC6}"/>
              </a:ext>
            </a:extLst>
          </p:cNvPr>
          <p:cNvSpPr>
            <a:spLocks noGrp="1"/>
          </p:cNvSpPr>
          <p:nvPr>
            <p:ph idx="1"/>
          </p:nvPr>
        </p:nvSpPr>
        <p:spPr>
          <a:xfrm>
            <a:off x="838200" y="969402"/>
            <a:ext cx="10515600" cy="5405458"/>
          </a:xfrm>
        </p:spPr>
        <p:txBody>
          <a:bodyPr>
            <a:normAutofit/>
          </a:bodyPr>
          <a:lstStyle/>
          <a:p>
            <a:pPr lvl="1"/>
            <a:r>
              <a:rPr lang="en-US"/>
              <a:t>Begin with slew from a WFI High Latitude Survey target to the bright reference star (ζ Pup, V=2.25, O4I), then spend 30 hours to settle</a:t>
            </a:r>
          </a:p>
          <a:p>
            <a:pPr lvl="1"/>
            <a:r>
              <a:rPr lang="en-US"/>
              <a:t>Assume dark hole was previously dug at some earlier time and just needs some tweaking</a:t>
            </a:r>
          </a:p>
          <a:p>
            <a:pPr lvl="1"/>
            <a:r>
              <a:rPr lang="en-US"/>
              <a:t>Observation cycle:</a:t>
            </a:r>
          </a:p>
          <a:p>
            <a:pPr lvl="2"/>
            <a:r>
              <a:rPr lang="en-US"/>
              <a:t>4 h of maintenance EFC on ζ Pup; assume 1 iteration every 2 hours</a:t>
            </a:r>
          </a:p>
          <a:p>
            <a:pPr lvl="2"/>
            <a:r>
              <a:rPr lang="en-US"/>
              <a:t>1 h of imaging on ζ Pup (1</a:t>
            </a:r>
            <a:r>
              <a:rPr lang="en-US" baseline="30000"/>
              <a:t>st</a:t>
            </a:r>
            <a:r>
              <a:rPr lang="en-US"/>
              <a:t> observation begins at hour 34 in timeline)</a:t>
            </a:r>
          </a:p>
          <a:p>
            <a:pPr lvl="2"/>
            <a:r>
              <a:rPr lang="en-US"/>
              <a:t>slew to the target star (47 UMa, V=5.04, G1V)</a:t>
            </a:r>
          </a:p>
          <a:p>
            <a:pPr lvl="2"/>
            <a:r>
              <a:rPr lang="en-US"/>
              <a:t>2 h each on 47 UMa at rolls of -11°, +11°, -11°, +11° from solar-normal roll</a:t>
            </a:r>
          </a:p>
          <a:p>
            <a:pPr lvl="2"/>
            <a:r>
              <a:rPr lang="en-US"/>
              <a:t>slew to ζ Pup</a:t>
            </a:r>
          </a:p>
          <a:p>
            <a:pPr lvl="2"/>
            <a:r>
              <a:rPr lang="en-US"/>
              <a:t>1 h of imaging on ζ Pup</a:t>
            </a:r>
          </a:p>
          <a:p>
            <a:pPr lvl="1"/>
            <a:r>
              <a:rPr lang="en-US"/>
              <a:t>Repeat observation cycle 3 times (HLC) or 14 times (SPC spectrum)</a:t>
            </a:r>
          </a:p>
          <a:p>
            <a:pPr lvl="1"/>
            <a:endParaRPr lang="en-US"/>
          </a:p>
        </p:txBody>
      </p:sp>
      <p:sp>
        <p:nvSpPr>
          <p:cNvPr id="4" name="Slide Number Placeholder 3">
            <a:extLst>
              <a:ext uri="{FF2B5EF4-FFF2-40B4-BE49-F238E27FC236}">
                <a16:creationId xmlns:a16="http://schemas.microsoft.com/office/drawing/2014/main" id="{49ED5245-E185-4CC4-92C2-ABA94C523058}"/>
              </a:ext>
            </a:extLst>
          </p:cNvPr>
          <p:cNvSpPr>
            <a:spLocks noGrp="1"/>
          </p:cNvSpPr>
          <p:nvPr>
            <p:ph type="sldNum" sz="quarter" idx="12"/>
          </p:nvPr>
        </p:nvSpPr>
        <p:spPr/>
        <p:txBody>
          <a:bodyPr/>
          <a:lstStyle/>
          <a:p>
            <a:fld id="{39CF7D67-3BB2-432C-AA83-7A0693929AB9}" type="slidenum">
              <a:rPr lang="en-US" smtClean="0"/>
              <a:t>4</a:t>
            </a:fld>
            <a:endParaRPr lang="en-US"/>
          </a:p>
        </p:txBody>
      </p:sp>
    </p:spTree>
    <p:extLst>
      <p:ext uri="{BB962C8B-B14F-4D97-AF65-F5344CB8AC3E}">
        <p14:creationId xmlns:p14="http://schemas.microsoft.com/office/powerpoint/2010/main" val="3996470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9FE7-8F13-4BC8-A5B7-F5C4E82591D7}"/>
              </a:ext>
            </a:extLst>
          </p:cNvPr>
          <p:cNvSpPr>
            <a:spLocks noGrp="1"/>
          </p:cNvSpPr>
          <p:nvPr>
            <p:ph type="title"/>
          </p:nvPr>
        </p:nvSpPr>
        <p:spPr>
          <a:xfrm>
            <a:off x="838200" y="44450"/>
            <a:ext cx="10515600" cy="757240"/>
          </a:xfrm>
        </p:spPr>
        <p:txBody>
          <a:bodyPr>
            <a:normAutofit/>
          </a:bodyPr>
          <a:lstStyle/>
          <a:p>
            <a:pPr algn="ctr"/>
            <a:r>
              <a:rPr lang="en-US" sz="3600"/>
              <a:t>Modeling Timesteps</a:t>
            </a:r>
          </a:p>
        </p:txBody>
      </p:sp>
      <p:sp>
        <p:nvSpPr>
          <p:cNvPr id="3" name="Content Placeholder 2">
            <a:extLst>
              <a:ext uri="{FF2B5EF4-FFF2-40B4-BE49-F238E27FC236}">
                <a16:creationId xmlns:a16="http://schemas.microsoft.com/office/drawing/2014/main" id="{88190567-2257-4B69-A5B0-0B32E82424A4}"/>
              </a:ext>
            </a:extLst>
          </p:cNvPr>
          <p:cNvSpPr>
            <a:spLocks noGrp="1"/>
          </p:cNvSpPr>
          <p:nvPr>
            <p:ph idx="1"/>
          </p:nvPr>
        </p:nvSpPr>
        <p:spPr>
          <a:xfrm>
            <a:off x="838200" y="1041400"/>
            <a:ext cx="10515600" cy="5422899"/>
          </a:xfrm>
        </p:spPr>
        <p:txBody>
          <a:bodyPr>
            <a:normAutofit/>
          </a:bodyPr>
          <a:lstStyle/>
          <a:p>
            <a:r>
              <a:rPr lang="en-US" sz="1800"/>
              <a:t>The STOP model was run with 20 min timesteps to produce aberration &amp; pupil drifts</a:t>
            </a:r>
          </a:p>
          <a:p>
            <a:r>
              <a:rPr lang="en-US" sz="1800"/>
              <a:t>Results interpolated to 5 min timesteps</a:t>
            </a:r>
          </a:p>
          <a:p>
            <a:pPr lvl="1"/>
            <a:r>
              <a:rPr lang="en-US" sz="1600"/>
              <a:t>STOP model assumed instantaneous slews, but jitter model included slew/roll times, both covering the same total amount of time</a:t>
            </a:r>
          </a:p>
          <a:p>
            <a:pPr lvl="1"/>
            <a:r>
              <a:rPr lang="en-US" sz="1600"/>
              <a:t>slew times were taken out of STOP on-target times, resulting in irregular number of timesteps on each star/roll</a:t>
            </a:r>
          </a:p>
          <a:p>
            <a:pPr lvl="1"/>
            <a:r>
              <a:rPr lang="en-US" sz="1600"/>
              <a:t>these issues will be fixed in OS10</a:t>
            </a:r>
          </a:p>
          <a:p>
            <a:r>
              <a:rPr lang="en-US" sz="1800"/>
              <a:t>LOWFS model run to produce DM correction patterns and focus correction residuals, which were fed into the PROPER Phase B diffraction model</a:t>
            </a:r>
          </a:p>
          <a:p>
            <a:r>
              <a:rPr lang="en-US" sz="1800"/>
              <a:t>Jitter model, using wheel speeds tailored for OS9, produced LOS RMS jitter at 0.25 sec timesteps, then converted to RMS jitter over 100 sec span</a:t>
            </a:r>
          </a:p>
          <a:p>
            <a:r>
              <a:rPr lang="en-US" sz="1800"/>
              <a:t>For each timestep, PROPER produced complex-valued speckle electric fields with 0.1 </a:t>
            </a:r>
            <a:r>
              <a:rPr lang="el-GR" sz="1800"/>
              <a:t>λ</a:t>
            </a:r>
            <a:r>
              <a:rPr lang="en-US" sz="1800" baseline="-25000"/>
              <a:t>c</a:t>
            </a:r>
            <a:r>
              <a:rPr lang="en-US" sz="1800"/>
              <a:t>/D sampling for 9 wavelengths at each of 4 polarization states (±45° in, 0° &amp; 90° out); these data are included in the distribution</a:t>
            </a:r>
          </a:p>
          <a:p>
            <a:r>
              <a:rPr lang="en-US" sz="1800"/>
              <a:t>Gaussian jitter &amp; stellar size applied as weights in linear optical model to E-fields, added in intensity, then summed in polarization to produce monochromatic images vs wavelength at each timestep</a:t>
            </a:r>
          </a:p>
          <a:p>
            <a:endParaRPr lang="en-US" sz="1600"/>
          </a:p>
        </p:txBody>
      </p:sp>
      <p:sp>
        <p:nvSpPr>
          <p:cNvPr id="4" name="Slide Number Placeholder 3">
            <a:extLst>
              <a:ext uri="{FF2B5EF4-FFF2-40B4-BE49-F238E27FC236}">
                <a16:creationId xmlns:a16="http://schemas.microsoft.com/office/drawing/2014/main" id="{463BB5AD-3BFD-4280-B3A3-B374269CCBCF}"/>
              </a:ext>
            </a:extLst>
          </p:cNvPr>
          <p:cNvSpPr>
            <a:spLocks noGrp="1"/>
          </p:cNvSpPr>
          <p:nvPr>
            <p:ph type="sldNum" sz="quarter" idx="12"/>
          </p:nvPr>
        </p:nvSpPr>
        <p:spPr/>
        <p:txBody>
          <a:bodyPr/>
          <a:lstStyle/>
          <a:p>
            <a:fld id="{39CF7D67-3BB2-432C-AA83-7A0693929AB9}" type="slidenum">
              <a:rPr lang="en-US" smtClean="0"/>
              <a:t>5</a:t>
            </a:fld>
            <a:endParaRPr lang="en-US"/>
          </a:p>
        </p:txBody>
      </p:sp>
    </p:spTree>
    <p:extLst>
      <p:ext uri="{BB962C8B-B14F-4D97-AF65-F5344CB8AC3E}">
        <p14:creationId xmlns:p14="http://schemas.microsoft.com/office/powerpoint/2010/main" val="2844874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7817C-5531-402B-BFBA-FC0166AD6801}"/>
              </a:ext>
            </a:extLst>
          </p:cNvPr>
          <p:cNvSpPr>
            <a:spLocks noGrp="1"/>
          </p:cNvSpPr>
          <p:nvPr>
            <p:ph type="title"/>
          </p:nvPr>
        </p:nvSpPr>
        <p:spPr>
          <a:xfrm>
            <a:off x="838200" y="141763"/>
            <a:ext cx="10515600" cy="780000"/>
          </a:xfrm>
        </p:spPr>
        <p:txBody>
          <a:bodyPr>
            <a:normAutofit/>
          </a:bodyPr>
          <a:lstStyle/>
          <a:p>
            <a:pPr algn="ctr"/>
            <a:r>
              <a:rPr lang="en-US" sz="3600"/>
              <a:t>Modeling Flow</a:t>
            </a:r>
          </a:p>
        </p:txBody>
      </p:sp>
      <p:sp>
        <p:nvSpPr>
          <p:cNvPr id="4" name="Oval 3">
            <a:extLst>
              <a:ext uri="{FF2B5EF4-FFF2-40B4-BE49-F238E27FC236}">
                <a16:creationId xmlns:a16="http://schemas.microsoft.com/office/drawing/2014/main" id="{0F3DCCD8-F328-4952-9077-0D4A1541A883}"/>
              </a:ext>
            </a:extLst>
          </p:cNvPr>
          <p:cNvSpPr/>
          <p:nvPr/>
        </p:nvSpPr>
        <p:spPr>
          <a:xfrm>
            <a:off x="3552962" y="4503750"/>
            <a:ext cx="2158332" cy="816028"/>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Linear optical model</a:t>
            </a:r>
          </a:p>
        </p:txBody>
      </p:sp>
      <p:grpSp>
        <p:nvGrpSpPr>
          <p:cNvPr id="12" name="Group 11">
            <a:extLst>
              <a:ext uri="{FF2B5EF4-FFF2-40B4-BE49-F238E27FC236}">
                <a16:creationId xmlns:a16="http://schemas.microsoft.com/office/drawing/2014/main" id="{B9297984-AFFC-4B77-9678-3BDE52301806}"/>
              </a:ext>
            </a:extLst>
          </p:cNvPr>
          <p:cNvGrpSpPr/>
          <p:nvPr/>
        </p:nvGrpSpPr>
        <p:grpSpPr>
          <a:xfrm>
            <a:off x="1336103" y="1792653"/>
            <a:ext cx="1430520" cy="2115782"/>
            <a:chOff x="601811" y="2879555"/>
            <a:chExt cx="1430520" cy="2115782"/>
          </a:xfrm>
        </p:grpSpPr>
        <p:sp>
          <p:nvSpPr>
            <p:cNvPr id="6" name="TextBox 5">
              <a:extLst>
                <a:ext uri="{FF2B5EF4-FFF2-40B4-BE49-F238E27FC236}">
                  <a16:creationId xmlns:a16="http://schemas.microsoft.com/office/drawing/2014/main" id="{D9C36EE6-1367-4F91-A078-CBBD9C614723}"/>
                </a:ext>
              </a:extLst>
            </p:cNvPr>
            <p:cNvSpPr txBox="1"/>
            <p:nvPr/>
          </p:nvSpPr>
          <p:spPr>
            <a:xfrm>
              <a:off x="735822" y="2879555"/>
              <a:ext cx="1162498" cy="646331"/>
            </a:xfrm>
            <a:prstGeom prst="rect">
              <a:avLst/>
            </a:prstGeom>
            <a:solidFill>
              <a:schemeClr val="accent1">
                <a:lumMod val="20000"/>
                <a:lumOff val="80000"/>
              </a:schemeClr>
            </a:solidFill>
            <a:ln>
              <a:noFill/>
            </a:ln>
          </p:spPr>
          <p:txBody>
            <a:bodyPr wrap="none" rtlCol="0">
              <a:spAutoFit/>
            </a:bodyPr>
            <a:lstStyle/>
            <a:p>
              <a:pPr algn="ctr"/>
              <a:r>
                <a:rPr lang="en-US"/>
                <a:t>Telescope,</a:t>
              </a:r>
            </a:p>
            <a:p>
              <a:pPr algn="ctr"/>
              <a:r>
                <a:rPr lang="en-US"/>
                <a:t>TCA</a:t>
              </a:r>
            </a:p>
          </p:txBody>
        </p:sp>
        <p:sp>
          <p:nvSpPr>
            <p:cNvPr id="7" name="TextBox 6">
              <a:extLst>
                <a:ext uri="{FF2B5EF4-FFF2-40B4-BE49-F238E27FC236}">
                  <a16:creationId xmlns:a16="http://schemas.microsoft.com/office/drawing/2014/main" id="{0D009ED1-17B4-4427-9E9A-600E4720F160}"/>
                </a:ext>
              </a:extLst>
            </p:cNvPr>
            <p:cNvSpPr txBox="1"/>
            <p:nvPr/>
          </p:nvSpPr>
          <p:spPr>
            <a:xfrm>
              <a:off x="1062258" y="4626005"/>
              <a:ext cx="509627" cy="369332"/>
            </a:xfrm>
            <a:prstGeom prst="rect">
              <a:avLst/>
            </a:prstGeom>
            <a:solidFill>
              <a:schemeClr val="accent2">
                <a:lumMod val="20000"/>
                <a:lumOff val="80000"/>
              </a:schemeClr>
            </a:solidFill>
            <a:ln>
              <a:noFill/>
            </a:ln>
          </p:spPr>
          <p:txBody>
            <a:bodyPr wrap="none" rtlCol="0">
              <a:spAutoFit/>
            </a:bodyPr>
            <a:lstStyle/>
            <a:p>
              <a:pPr algn="ctr"/>
              <a:r>
                <a:rPr lang="en-US"/>
                <a:t>CGI</a:t>
              </a:r>
            </a:p>
          </p:txBody>
        </p:sp>
        <p:sp>
          <p:nvSpPr>
            <p:cNvPr id="8" name="TextBox 7">
              <a:extLst>
                <a:ext uri="{FF2B5EF4-FFF2-40B4-BE49-F238E27FC236}">
                  <a16:creationId xmlns:a16="http://schemas.microsoft.com/office/drawing/2014/main" id="{9ED0543C-F45C-49FF-91B0-28AB7DFF4F5E}"/>
                </a:ext>
              </a:extLst>
            </p:cNvPr>
            <p:cNvSpPr txBox="1"/>
            <p:nvPr/>
          </p:nvSpPr>
          <p:spPr>
            <a:xfrm>
              <a:off x="601811" y="3614281"/>
              <a:ext cx="1430520" cy="923330"/>
            </a:xfrm>
            <a:prstGeom prst="rect">
              <a:avLst/>
            </a:prstGeom>
            <a:solidFill>
              <a:schemeClr val="accent6">
                <a:lumMod val="20000"/>
                <a:lumOff val="80000"/>
              </a:schemeClr>
            </a:solidFill>
            <a:ln>
              <a:noFill/>
            </a:ln>
          </p:spPr>
          <p:txBody>
            <a:bodyPr wrap="none" rtlCol="0">
              <a:spAutoFit/>
            </a:bodyPr>
            <a:lstStyle/>
            <a:p>
              <a:pPr algn="ctr"/>
              <a:r>
                <a:rPr lang="en-US"/>
                <a:t>Observatory, </a:t>
              </a:r>
            </a:p>
            <a:p>
              <a:pPr algn="ctr"/>
              <a:r>
                <a:rPr lang="en-US"/>
                <a:t>WFI, </a:t>
              </a:r>
            </a:p>
            <a:p>
              <a:pPr algn="ctr"/>
              <a:r>
                <a:rPr lang="en-US"/>
                <a:t>spacecraft</a:t>
              </a:r>
            </a:p>
          </p:txBody>
        </p:sp>
      </p:grpSp>
      <p:sp>
        <p:nvSpPr>
          <p:cNvPr id="10" name="Rectangle 9">
            <a:extLst>
              <a:ext uri="{FF2B5EF4-FFF2-40B4-BE49-F238E27FC236}">
                <a16:creationId xmlns:a16="http://schemas.microsoft.com/office/drawing/2014/main" id="{9417BE8E-64CB-4063-8581-373A90A318E6}"/>
              </a:ext>
            </a:extLst>
          </p:cNvPr>
          <p:cNvSpPr/>
          <p:nvPr/>
        </p:nvSpPr>
        <p:spPr>
          <a:xfrm>
            <a:off x="1061463" y="1078491"/>
            <a:ext cx="1979801" cy="2911448"/>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8BDE2C8A-9E69-4DA1-BB6E-F35EB607D967}"/>
              </a:ext>
            </a:extLst>
          </p:cNvPr>
          <p:cNvSpPr txBox="1"/>
          <p:nvPr/>
        </p:nvSpPr>
        <p:spPr>
          <a:xfrm>
            <a:off x="1212464" y="1079697"/>
            <a:ext cx="1662699" cy="646331"/>
          </a:xfrm>
          <a:prstGeom prst="rect">
            <a:avLst/>
          </a:prstGeom>
          <a:noFill/>
        </p:spPr>
        <p:txBody>
          <a:bodyPr wrap="none" rtlCol="0">
            <a:spAutoFit/>
          </a:bodyPr>
          <a:lstStyle/>
          <a:p>
            <a:pPr algn="ctr"/>
            <a:r>
              <a:rPr lang="en-US" i="1"/>
              <a:t>Thermal &amp;</a:t>
            </a:r>
          </a:p>
          <a:p>
            <a:pPr algn="ctr"/>
            <a:r>
              <a:rPr lang="en-US" i="1"/>
              <a:t>Structural FEMs</a:t>
            </a:r>
          </a:p>
        </p:txBody>
      </p:sp>
      <p:sp>
        <p:nvSpPr>
          <p:cNvPr id="13" name="TextBox 12">
            <a:extLst>
              <a:ext uri="{FF2B5EF4-FFF2-40B4-BE49-F238E27FC236}">
                <a16:creationId xmlns:a16="http://schemas.microsoft.com/office/drawing/2014/main" id="{5DAC2F01-470D-47FD-B004-E80812F85CB6}"/>
              </a:ext>
            </a:extLst>
          </p:cNvPr>
          <p:cNvSpPr txBox="1"/>
          <p:nvPr/>
        </p:nvSpPr>
        <p:spPr>
          <a:xfrm>
            <a:off x="3642793" y="1107089"/>
            <a:ext cx="1976182" cy="923330"/>
          </a:xfrm>
          <a:prstGeom prst="rect">
            <a:avLst/>
          </a:prstGeom>
          <a:solidFill>
            <a:schemeClr val="accent2">
              <a:lumMod val="20000"/>
              <a:lumOff val="80000"/>
            </a:schemeClr>
          </a:solidFill>
        </p:spPr>
        <p:txBody>
          <a:bodyPr wrap="none" rtlCol="0">
            <a:spAutoFit/>
          </a:bodyPr>
          <a:lstStyle/>
          <a:p>
            <a:pPr algn="ctr"/>
            <a:r>
              <a:rPr lang="en-US"/>
              <a:t>Observing scenario</a:t>
            </a:r>
          </a:p>
          <a:p>
            <a:pPr algn="ctr"/>
            <a:r>
              <a:rPr lang="en-US"/>
              <a:t>times &amp; angles,</a:t>
            </a:r>
          </a:p>
          <a:p>
            <a:pPr algn="ctr"/>
            <a:r>
              <a:rPr lang="en-US"/>
              <a:t>CGI power profile</a:t>
            </a:r>
          </a:p>
        </p:txBody>
      </p:sp>
      <p:sp>
        <p:nvSpPr>
          <p:cNvPr id="14" name="TextBox 13">
            <a:extLst>
              <a:ext uri="{FF2B5EF4-FFF2-40B4-BE49-F238E27FC236}">
                <a16:creationId xmlns:a16="http://schemas.microsoft.com/office/drawing/2014/main" id="{2F37E726-E136-4760-82EB-4511EE36FDF8}"/>
              </a:ext>
            </a:extLst>
          </p:cNvPr>
          <p:cNvSpPr txBox="1"/>
          <p:nvPr/>
        </p:nvSpPr>
        <p:spPr>
          <a:xfrm>
            <a:off x="5880663" y="1245589"/>
            <a:ext cx="1462260" cy="646331"/>
          </a:xfrm>
          <a:prstGeom prst="rect">
            <a:avLst/>
          </a:prstGeom>
          <a:solidFill>
            <a:schemeClr val="accent6">
              <a:lumMod val="20000"/>
              <a:lumOff val="80000"/>
            </a:schemeClr>
          </a:solidFill>
        </p:spPr>
        <p:txBody>
          <a:bodyPr wrap="none" rtlCol="0">
            <a:spAutoFit/>
          </a:bodyPr>
          <a:lstStyle/>
          <a:p>
            <a:pPr algn="ctr"/>
            <a:r>
              <a:rPr lang="en-US"/>
              <a:t>Reaction</a:t>
            </a:r>
          </a:p>
          <a:p>
            <a:pPr algn="ctr"/>
            <a:r>
              <a:rPr lang="en-US"/>
              <a:t>wheel speeds</a:t>
            </a:r>
          </a:p>
        </p:txBody>
      </p:sp>
      <p:sp>
        <p:nvSpPr>
          <p:cNvPr id="15" name="TextBox 14">
            <a:extLst>
              <a:ext uri="{FF2B5EF4-FFF2-40B4-BE49-F238E27FC236}">
                <a16:creationId xmlns:a16="http://schemas.microsoft.com/office/drawing/2014/main" id="{31A13D35-6FC7-4222-8BD5-8173FC8EAC82}"/>
              </a:ext>
            </a:extLst>
          </p:cNvPr>
          <p:cNvSpPr txBox="1"/>
          <p:nvPr/>
        </p:nvSpPr>
        <p:spPr>
          <a:xfrm>
            <a:off x="9508857" y="1391639"/>
            <a:ext cx="1549207" cy="369332"/>
          </a:xfrm>
          <a:prstGeom prst="rect">
            <a:avLst/>
          </a:prstGeom>
          <a:solidFill>
            <a:schemeClr val="accent6">
              <a:lumMod val="20000"/>
              <a:lumOff val="80000"/>
            </a:schemeClr>
          </a:solidFill>
        </p:spPr>
        <p:txBody>
          <a:bodyPr wrap="none" rtlCol="0">
            <a:spAutoFit/>
          </a:bodyPr>
          <a:lstStyle/>
          <a:p>
            <a:pPr algn="ctr"/>
            <a:r>
              <a:rPr lang="en-US"/>
              <a:t>LOS jitter PSDs</a:t>
            </a:r>
          </a:p>
        </p:txBody>
      </p:sp>
      <p:sp>
        <p:nvSpPr>
          <p:cNvPr id="16" name="Oval 15">
            <a:extLst>
              <a:ext uri="{FF2B5EF4-FFF2-40B4-BE49-F238E27FC236}">
                <a16:creationId xmlns:a16="http://schemas.microsoft.com/office/drawing/2014/main" id="{53EC2DCD-37DA-4F72-8CA4-26C536EF799E}"/>
              </a:ext>
            </a:extLst>
          </p:cNvPr>
          <p:cNvSpPr/>
          <p:nvPr/>
        </p:nvSpPr>
        <p:spPr>
          <a:xfrm>
            <a:off x="7604610" y="1111668"/>
            <a:ext cx="1606364" cy="923330"/>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Dynamic</a:t>
            </a:r>
          </a:p>
          <a:p>
            <a:pPr algn="ctr"/>
            <a:r>
              <a:rPr lang="en-US">
                <a:solidFill>
                  <a:schemeClr val="tx1"/>
                </a:solidFill>
              </a:rPr>
              <a:t>structural</a:t>
            </a:r>
          </a:p>
          <a:p>
            <a:pPr algn="ctr"/>
            <a:r>
              <a:rPr lang="en-US">
                <a:solidFill>
                  <a:schemeClr val="tx1"/>
                </a:solidFill>
              </a:rPr>
              <a:t>model</a:t>
            </a:r>
          </a:p>
        </p:txBody>
      </p:sp>
      <p:sp>
        <p:nvSpPr>
          <p:cNvPr id="18" name="Oval 17">
            <a:extLst>
              <a:ext uri="{FF2B5EF4-FFF2-40B4-BE49-F238E27FC236}">
                <a16:creationId xmlns:a16="http://schemas.microsoft.com/office/drawing/2014/main" id="{B9AB87F4-C554-486B-A647-B104B92F97BE}"/>
              </a:ext>
            </a:extLst>
          </p:cNvPr>
          <p:cNvSpPr/>
          <p:nvPr/>
        </p:nvSpPr>
        <p:spPr>
          <a:xfrm>
            <a:off x="6503934" y="3376970"/>
            <a:ext cx="1837189" cy="96842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Thermal Desktop,</a:t>
            </a:r>
          </a:p>
          <a:p>
            <a:pPr algn="ctr"/>
            <a:r>
              <a:rPr lang="en-US">
                <a:solidFill>
                  <a:schemeClr val="tx1"/>
                </a:solidFill>
              </a:rPr>
              <a:t>NASTRAN</a:t>
            </a:r>
          </a:p>
        </p:txBody>
      </p:sp>
      <p:sp>
        <p:nvSpPr>
          <p:cNvPr id="19" name="Oval 18">
            <a:extLst>
              <a:ext uri="{FF2B5EF4-FFF2-40B4-BE49-F238E27FC236}">
                <a16:creationId xmlns:a16="http://schemas.microsoft.com/office/drawing/2014/main" id="{9DA587D6-F5A5-421B-90E3-25493A8D1370}"/>
              </a:ext>
            </a:extLst>
          </p:cNvPr>
          <p:cNvSpPr/>
          <p:nvPr/>
        </p:nvSpPr>
        <p:spPr>
          <a:xfrm>
            <a:off x="5070037" y="2258875"/>
            <a:ext cx="1837189" cy="790805"/>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Integrated FEM</a:t>
            </a:r>
          </a:p>
        </p:txBody>
      </p:sp>
      <p:sp>
        <p:nvSpPr>
          <p:cNvPr id="21" name="Rectangle 20">
            <a:extLst>
              <a:ext uri="{FF2B5EF4-FFF2-40B4-BE49-F238E27FC236}">
                <a16:creationId xmlns:a16="http://schemas.microsoft.com/office/drawing/2014/main" id="{3B8347AA-47B1-4BF6-9773-C70F25C865A8}"/>
              </a:ext>
            </a:extLst>
          </p:cNvPr>
          <p:cNvSpPr/>
          <p:nvPr/>
        </p:nvSpPr>
        <p:spPr>
          <a:xfrm>
            <a:off x="9552331" y="2226658"/>
            <a:ext cx="1462260" cy="914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RMS LOS, </a:t>
            </a:r>
          </a:p>
          <a:p>
            <a:pPr algn="ctr"/>
            <a:r>
              <a:rPr lang="en-US">
                <a:solidFill>
                  <a:schemeClr val="tx1"/>
                </a:solidFill>
              </a:rPr>
              <a:t>Z4-Z11 jitter</a:t>
            </a:r>
          </a:p>
        </p:txBody>
      </p:sp>
      <p:sp>
        <p:nvSpPr>
          <p:cNvPr id="22" name="Rectangle 21">
            <a:extLst>
              <a:ext uri="{FF2B5EF4-FFF2-40B4-BE49-F238E27FC236}">
                <a16:creationId xmlns:a16="http://schemas.microsoft.com/office/drawing/2014/main" id="{955FCBAE-B447-4163-A453-70C69FCC5526}"/>
              </a:ext>
            </a:extLst>
          </p:cNvPr>
          <p:cNvSpPr/>
          <p:nvPr/>
        </p:nvSpPr>
        <p:spPr>
          <a:xfrm>
            <a:off x="3359730" y="5569528"/>
            <a:ext cx="2542309" cy="87976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OS WFE</a:t>
            </a:r>
          </a:p>
          <a:p>
            <a:pPr algn="ctr"/>
            <a:r>
              <a:rPr lang="en-US">
                <a:solidFill>
                  <a:schemeClr val="tx1"/>
                </a:solidFill>
              </a:rPr>
              <a:t>Zernikes, </a:t>
            </a:r>
          </a:p>
          <a:p>
            <a:pPr algn="ctr"/>
            <a:r>
              <a:rPr lang="en-US">
                <a:solidFill>
                  <a:schemeClr val="tx1"/>
                </a:solidFill>
              </a:rPr>
              <a:t>pre-CGI beam shears</a:t>
            </a:r>
          </a:p>
        </p:txBody>
      </p:sp>
      <p:sp>
        <p:nvSpPr>
          <p:cNvPr id="23" name="Oval 22">
            <a:extLst>
              <a:ext uri="{FF2B5EF4-FFF2-40B4-BE49-F238E27FC236}">
                <a16:creationId xmlns:a16="http://schemas.microsoft.com/office/drawing/2014/main" id="{5B42F545-C07B-43E8-A141-94E104FCCC8D}"/>
              </a:ext>
            </a:extLst>
          </p:cNvPr>
          <p:cNvSpPr/>
          <p:nvPr/>
        </p:nvSpPr>
        <p:spPr>
          <a:xfrm>
            <a:off x="3712290" y="3354847"/>
            <a:ext cx="1837189" cy="968429"/>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Thermal Desktop,</a:t>
            </a:r>
          </a:p>
          <a:p>
            <a:pPr algn="ctr"/>
            <a:r>
              <a:rPr lang="en-US">
                <a:solidFill>
                  <a:schemeClr val="tx1"/>
                </a:solidFill>
              </a:rPr>
              <a:t>NASTRAN</a:t>
            </a:r>
          </a:p>
        </p:txBody>
      </p:sp>
      <p:sp>
        <p:nvSpPr>
          <p:cNvPr id="24" name="Oval 23">
            <a:extLst>
              <a:ext uri="{FF2B5EF4-FFF2-40B4-BE49-F238E27FC236}">
                <a16:creationId xmlns:a16="http://schemas.microsoft.com/office/drawing/2014/main" id="{8F8CB33E-CBEF-4676-9449-A4E58BC48EFD}"/>
              </a:ext>
            </a:extLst>
          </p:cNvPr>
          <p:cNvSpPr/>
          <p:nvPr/>
        </p:nvSpPr>
        <p:spPr>
          <a:xfrm>
            <a:off x="6503934" y="4489322"/>
            <a:ext cx="1837189" cy="790805"/>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Sigfit,</a:t>
            </a:r>
          </a:p>
          <a:p>
            <a:pPr algn="ctr"/>
            <a:r>
              <a:rPr lang="en-US">
                <a:solidFill>
                  <a:schemeClr val="tx1"/>
                </a:solidFill>
              </a:rPr>
              <a:t>Code V</a:t>
            </a:r>
          </a:p>
        </p:txBody>
      </p:sp>
      <p:sp>
        <p:nvSpPr>
          <p:cNvPr id="25" name="Rectangle 24">
            <a:extLst>
              <a:ext uri="{FF2B5EF4-FFF2-40B4-BE49-F238E27FC236}">
                <a16:creationId xmlns:a16="http://schemas.microsoft.com/office/drawing/2014/main" id="{249F9A94-81D8-46C6-BB59-89745D54D640}"/>
              </a:ext>
            </a:extLst>
          </p:cNvPr>
          <p:cNvSpPr/>
          <p:nvPr/>
        </p:nvSpPr>
        <p:spPr>
          <a:xfrm>
            <a:off x="6413877" y="5553673"/>
            <a:ext cx="2037385" cy="92333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OS WFE</a:t>
            </a:r>
          </a:p>
          <a:p>
            <a:pPr algn="ctr"/>
            <a:r>
              <a:rPr lang="en-US">
                <a:solidFill>
                  <a:schemeClr val="tx1"/>
                </a:solidFill>
              </a:rPr>
              <a:t>Zernikes, beam shears, DM temps</a:t>
            </a:r>
          </a:p>
        </p:txBody>
      </p:sp>
      <p:sp>
        <p:nvSpPr>
          <p:cNvPr id="26" name="Oval 25">
            <a:extLst>
              <a:ext uri="{FF2B5EF4-FFF2-40B4-BE49-F238E27FC236}">
                <a16:creationId xmlns:a16="http://schemas.microsoft.com/office/drawing/2014/main" id="{1176579C-4D6E-438B-BD7D-7D165558E0CF}"/>
              </a:ext>
            </a:extLst>
          </p:cNvPr>
          <p:cNvSpPr/>
          <p:nvPr/>
        </p:nvSpPr>
        <p:spPr>
          <a:xfrm>
            <a:off x="9441797" y="3444909"/>
            <a:ext cx="1683328" cy="790805"/>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Diffraction</a:t>
            </a:r>
          </a:p>
          <a:p>
            <a:pPr algn="ctr"/>
            <a:r>
              <a:rPr lang="en-US">
                <a:solidFill>
                  <a:schemeClr val="tx1"/>
                </a:solidFill>
              </a:rPr>
              <a:t>model</a:t>
            </a:r>
          </a:p>
        </p:txBody>
      </p:sp>
      <p:sp>
        <p:nvSpPr>
          <p:cNvPr id="27" name="Rectangle 26">
            <a:extLst>
              <a:ext uri="{FF2B5EF4-FFF2-40B4-BE49-F238E27FC236}">
                <a16:creationId xmlns:a16="http://schemas.microsoft.com/office/drawing/2014/main" id="{85A973C3-65C7-4802-A50D-C348DF7EE2D5}"/>
              </a:ext>
            </a:extLst>
          </p:cNvPr>
          <p:cNvSpPr/>
          <p:nvPr/>
        </p:nvSpPr>
        <p:spPr>
          <a:xfrm>
            <a:off x="9441797" y="4551218"/>
            <a:ext cx="1683328" cy="790805"/>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CGI speckle</a:t>
            </a:r>
          </a:p>
          <a:p>
            <a:pPr algn="ctr"/>
            <a:r>
              <a:rPr lang="en-US">
                <a:solidFill>
                  <a:schemeClr val="tx1"/>
                </a:solidFill>
              </a:rPr>
              <a:t>time series</a:t>
            </a:r>
          </a:p>
        </p:txBody>
      </p:sp>
      <p:sp>
        <p:nvSpPr>
          <p:cNvPr id="28" name="TextBox 27">
            <a:extLst>
              <a:ext uri="{FF2B5EF4-FFF2-40B4-BE49-F238E27FC236}">
                <a16:creationId xmlns:a16="http://schemas.microsoft.com/office/drawing/2014/main" id="{2FBD2E3B-58DB-4C83-B8BF-276EAD9CFF9E}"/>
              </a:ext>
            </a:extLst>
          </p:cNvPr>
          <p:cNvSpPr txBox="1"/>
          <p:nvPr/>
        </p:nvSpPr>
        <p:spPr>
          <a:xfrm>
            <a:off x="6635231" y="3048437"/>
            <a:ext cx="1587294" cy="369332"/>
          </a:xfrm>
          <a:prstGeom prst="rect">
            <a:avLst/>
          </a:prstGeom>
          <a:noFill/>
        </p:spPr>
        <p:txBody>
          <a:bodyPr wrap="none" rtlCol="0">
            <a:spAutoFit/>
          </a:bodyPr>
          <a:lstStyle/>
          <a:p>
            <a:pPr algn="ctr"/>
            <a:r>
              <a:rPr lang="en-US" i="1"/>
              <a:t>JPL IM Pipeline</a:t>
            </a:r>
          </a:p>
        </p:txBody>
      </p:sp>
      <p:cxnSp>
        <p:nvCxnSpPr>
          <p:cNvPr id="31" name="Straight Arrow Connector 30">
            <a:extLst>
              <a:ext uri="{FF2B5EF4-FFF2-40B4-BE49-F238E27FC236}">
                <a16:creationId xmlns:a16="http://schemas.microsoft.com/office/drawing/2014/main" id="{2CDFE73D-49D7-47A2-A5AA-4CD41005192B}"/>
              </a:ext>
            </a:extLst>
          </p:cNvPr>
          <p:cNvCxnSpPr>
            <a:cxnSpLocks/>
            <a:stCxn id="6" idx="3"/>
            <a:endCxn id="19" idx="2"/>
          </p:cNvCxnSpPr>
          <p:nvPr/>
        </p:nvCxnSpPr>
        <p:spPr>
          <a:xfrm>
            <a:off x="2632612" y="2115819"/>
            <a:ext cx="2437425" cy="5384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EA369D4-617C-4FC5-88BB-47F4749AF1C8}"/>
              </a:ext>
            </a:extLst>
          </p:cNvPr>
          <p:cNvCxnSpPr>
            <a:cxnSpLocks/>
            <a:stCxn id="8" idx="3"/>
            <a:endCxn id="19" idx="2"/>
          </p:cNvCxnSpPr>
          <p:nvPr/>
        </p:nvCxnSpPr>
        <p:spPr>
          <a:xfrm flipV="1">
            <a:off x="2766623" y="2654278"/>
            <a:ext cx="2303414" cy="334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0D02345E-ADFF-4841-B27F-CDED34DEDC9A}"/>
              </a:ext>
            </a:extLst>
          </p:cNvPr>
          <p:cNvCxnSpPr>
            <a:cxnSpLocks/>
            <a:stCxn id="7" idx="3"/>
            <a:endCxn id="19" idx="2"/>
          </p:cNvCxnSpPr>
          <p:nvPr/>
        </p:nvCxnSpPr>
        <p:spPr>
          <a:xfrm flipV="1">
            <a:off x="2306177" y="2654278"/>
            <a:ext cx="2763860" cy="10694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FDCF489A-EB18-4925-929E-6DF057BBC75B}"/>
              </a:ext>
            </a:extLst>
          </p:cNvPr>
          <p:cNvCxnSpPr>
            <a:cxnSpLocks/>
          </p:cNvCxnSpPr>
          <p:nvPr/>
        </p:nvCxnSpPr>
        <p:spPr>
          <a:xfrm>
            <a:off x="5618975" y="1568754"/>
            <a:ext cx="26168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D0700A37-0FA0-44A1-A4B2-2FC7EF91A5D3}"/>
              </a:ext>
            </a:extLst>
          </p:cNvPr>
          <p:cNvCxnSpPr>
            <a:cxnSpLocks/>
          </p:cNvCxnSpPr>
          <p:nvPr/>
        </p:nvCxnSpPr>
        <p:spPr>
          <a:xfrm>
            <a:off x="7342923" y="1566465"/>
            <a:ext cx="261687" cy="4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06F23E38-3FCC-45B0-8D3D-DE6EF63D9A38}"/>
              </a:ext>
            </a:extLst>
          </p:cNvPr>
          <p:cNvCxnSpPr>
            <a:stCxn id="15" idx="2"/>
            <a:endCxn id="21" idx="0"/>
          </p:cNvCxnSpPr>
          <p:nvPr/>
        </p:nvCxnSpPr>
        <p:spPr>
          <a:xfrm>
            <a:off x="10283461" y="1760971"/>
            <a:ext cx="0" cy="4656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BCCDAF05-120F-4314-8CA1-DE8B7560B2CB}"/>
              </a:ext>
            </a:extLst>
          </p:cNvPr>
          <p:cNvCxnSpPr>
            <a:stCxn id="21" idx="2"/>
            <a:endCxn id="26" idx="0"/>
          </p:cNvCxnSpPr>
          <p:nvPr/>
        </p:nvCxnSpPr>
        <p:spPr>
          <a:xfrm>
            <a:off x="10283461" y="3141058"/>
            <a:ext cx="0" cy="3038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B6800211-CB9C-4E0B-A6DE-00A6B38BBD56}"/>
              </a:ext>
            </a:extLst>
          </p:cNvPr>
          <p:cNvCxnSpPr>
            <a:stCxn id="26" idx="4"/>
            <a:endCxn id="27" idx="0"/>
          </p:cNvCxnSpPr>
          <p:nvPr/>
        </p:nvCxnSpPr>
        <p:spPr>
          <a:xfrm>
            <a:off x="10283461" y="4235714"/>
            <a:ext cx="0" cy="3155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A5EC0785-3EE4-49A4-BE93-E83EEF1312C9}"/>
              </a:ext>
            </a:extLst>
          </p:cNvPr>
          <p:cNvCxnSpPr>
            <a:cxnSpLocks/>
            <a:stCxn id="19" idx="4"/>
            <a:endCxn id="18" idx="1"/>
          </p:cNvCxnSpPr>
          <p:nvPr/>
        </p:nvCxnSpPr>
        <p:spPr>
          <a:xfrm>
            <a:off x="5988632" y="3049680"/>
            <a:ext cx="784352" cy="4691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04E70C3A-778D-485D-913E-3B03533432C6}"/>
              </a:ext>
            </a:extLst>
          </p:cNvPr>
          <p:cNvCxnSpPr>
            <a:stCxn id="18" idx="4"/>
            <a:endCxn id="24" idx="0"/>
          </p:cNvCxnSpPr>
          <p:nvPr/>
        </p:nvCxnSpPr>
        <p:spPr>
          <a:xfrm>
            <a:off x="7422529" y="4345399"/>
            <a:ext cx="0" cy="143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588DFF35-7953-44C2-9002-20BFFEAE5114}"/>
              </a:ext>
            </a:extLst>
          </p:cNvPr>
          <p:cNvCxnSpPr>
            <a:cxnSpLocks/>
            <a:stCxn id="24" idx="4"/>
            <a:endCxn id="25" idx="0"/>
          </p:cNvCxnSpPr>
          <p:nvPr/>
        </p:nvCxnSpPr>
        <p:spPr>
          <a:xfrm>
            <a:off x="7422529" y="5280127"/>
            <a:ext cx="10041" cy="2735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1E7223C-9B28-4A2D-B1AE-FCDC53866874}"/>
              </a:ext>
            </a:extLst>
          </p:cNvPr>
          <p:cNvCxnSpPr>
            <a:cxnSpLocks/>
            <a:stCxn id="19" idx="4"/>
            <a:endCxn id="23" idx="7"/>
          </p:cNvCxnSpPr>
          <p:nvPr/>
        </p:nvCxnSpPr>
        <p:spPr>
          <a:xfrm flipH="1">
            <a:off x="5280429" y="3049680"/>
            <a:ext cx="708203" cy="4469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4F1831E8-F3EE-4801-9A11-DADEE14D7B37}"/>
              </a:ext>
            </a:extLst>
          </p:cNvPr>
          <p:cNvCxnSpPr>
            <a:cxnSpLocks/>
            <a:stCxn id="23" idx="4"/>
            <a:endCxn id="4" idx="0"/>
          </p:cNvCxnSpPr>
          <p:nvPr/>
        </p:nvCxnSpPr>
        <p:spPr>
          <a:xfrm>
            <a:off x="4630885" y="4323276"/>
            <a:ext cx="1243" cy="1804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9469440A-1B91-4F63-B02F-8B7AD3D1BE60}"/>
              </a:ext>
            </a:extLst>
          </p:cNvPr>
          <p:cNvCxnSpPr>
            <a:cxnSpLocks/>
            <a:stCxn id="4" idx="4"/>
            <a:endCxn id="22" idx="0"/>
          </p:cNvCxnSpPr>
          <p:nvPr/>
        </p:nvCxnSpPr>
        <p:spPr>
          <a:xfrm flipH="1">
            <a:off x="4630885" y="5319778"/>
            <a:ext cx="1243" cy="249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FDD419D4-9DDC-42C3-97AA-9C5A12F6BB81}"/>
              </a:ext>
            </a:extLst>
          </p:cNvPr>
          <p:cNvCxnSpPr>
            <a:cxnSpLocks/>
            <a:stCxn id="13" idx="2"/>
            <a:endCxn id="19" idx="1"/>
          </p:cNvCxnSpPr>
          <p:nvPr/>
        </p:nvCxnSpPr>
        <p:spPr>
          <a:xfrm>
            <a:off x="4630884" y="2030419"/>
            <a:ext cx="708203" cy="3442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B7553146-EC54-47F8-BC72-385D98542E54}"/>
              </a:ext>
            </a:extLst>
          </p:cNvPr>
          <p:cNvSpPr/>
          <p:nvPr/>
        </p:nvSpPr>
        <p:spPr>
          <a:xfrm>
            <a:off x="921291" y="5051075"/>
            <a:ext cx="1167286" cy="37407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Harris</a:t>
            </a:r>
          </a:p>
        </p:txBody>
      </p:sp>
      <p:sp>
        <p:nvSpPr>
          <p:cNvPr id="77" name="Rectangle 76">
            <a:extLst>
              <a:ext uri="{FF2B5EF4-FFF2-40B4-BE49-F238E27FC236}">
                <a16:creationId xmlns:a16="http://schemas.microsoft.com/office/drawing/2014/main" id="{BFE6AA22-96E5-4EF1-AAAE-459424B4C336}"/>
              </a:ext>
            </a:extLst>
          </p:cNvPr>
          <p:cNvSpPr/>
          <p:nvPr/>
        </p:nvSpPr>
        <p:spPr>
          <a:xfrm>
            <a:off x="921291" y="5515749"/>
            <a:ext cx="1167286" cy="37407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GSFC</a:t>
            </a:r>
          </a:p>
        </p:txBody>
      </p:sp>
      <p:sp>
        <p:nvSpPr>
          <p:cNvPr id="78" name="Rectangle 77">
            <a:extLst>
              <a:ext uri="{FF2B5EF4-FFF2-40B4-BE49-F238E27FC236}">
                <a16:creationId xmlns:a16="http://schemas.microsoft.com/office/drawing/2014/main" id="{6A449BC1-DCA6-47C5-95E3-857C2A3FF926}"/>
              </a:ext>
            </a:extLst>
          </p:cNvPr>
          <p:cNvSpPr/>
          <p:nvPr/>
        </p:nvSpPr>
        <p:spPr>
          <a:xfrm>
            <a:off x="921291" y="5980423"/>
            <a:ext cx="1167286" cy="37407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JPL</a:t>
            </a:r>
          </a:p>
        </p:txBody>
      </p:sp>
      <p:sp>
        <p:nvSpPr>
          <p:cNvPr id="81" name="TextBox 80">
            <a:extLst>
              <a:ext uri="{FF2B5EF4-FFF2-40B4-BE49-F238E27FC236}">
                <a16:creationId xmlns:a16="http://schemas.microsoft.com/office/drawing/2014/main" id="{DD7EA328-1035-4322-B718-71DA98011BE7}"/>
              </a:ext>
            </a:extLst>
          </p:cNvPr>
          <p:cNvSpPr txBox="1"/>
          <p:nvPr/>
        </p:nvSpPr>
        <p:spPr>
          <a:xfrm>
            <a:off x="1108365" y="4710543"/>
            <a:ext cx="784189" cy="338554"/>
          </a:xfrm>
          <a:prstGeom prst="rect">
            <a:avLst/>
          </a:prstGeom>
          <a:noFill/>
        </p:spPr>
        <p:txBody>
          <a:bodyPr wrap="none" rtlCol="0">
            <a:spAutoFit/>
          </a:bodyPr>
          <a:lstStyle/>
          <a:p>
            <a:r>
              <a:rPr lang="en-US" sz="1600" i="1"/>
              <a:t>Legend</a:t>
            </a:r>
          </a:p>
        </p:txBody>
      </p:sp>
      <p:cxnSp>
        <p:nvCxnSpPr>
          <p:cNvPr id="20" name="Straight Arrow Connector 19">
            <a:extLst>
              <a:ext uri="{FF2B5EF4-FFF2-40B4-BE49-F238E27FC236}">
                <a16:creationId xmlns:a16="http://schemas.microsoft.com/office/drawing/2014/main" id="{8D973F52-B8A2-4AAF-B0C6-798841372F36}"/>
              </a:ext>
            </a:extLst>
          </p:cNvPr>
          <p:cNvCxnSpPr>
            <a:cxnSpLocks/>
            <a:stCxn id="16" idx="6"/>
            <a:endCxn id="15" idx="1"/>
          </p:cNvCxnSpPr>
          <p:nvPr/>
        </p:nvCxnSpPr>
        <p:spPr>
          <a:xfrm>
            <a:off x="9210974" y="1573333"/>
            <a:ext cx="297883" cy="29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38DCEBB7-020A-426C-B1FA-D4D889A036A6}"/>
              </a:ext>
            </a:extLst>
          </p:cNvPr>
          <p:cNvSpPr/>
          <p:nvPr/>
        </p:nvSpPr>
        <p:spPr>
          <a:xfrm>
            <a:off x="768927" y="4710543"/>
            <a:ext cx="1490125" cy="17909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2894AC15-A3DC-4086-A809-236B70B22D6F}"/>
              </a:ext>
            </a:extLst>
          </p:cNvPr>
          <p:cNvSpPr>
            <a:spLocks noGrp="1"/>
          </p:cNvSpPr>
          <p:nvPr>
            <p:ph type="sldNum" sz="quarter" idx="12"/>
          </p:nvPr>
        </p:nvSpPr>
        <p:spPr/>
        <p:txBody>
          <a:bodyPr/>
          <a:lstStyle/>
          <a:p>
            <a:fld id="{39CF7D67-3BB2-432C-AA83-7A0693929AB9}" type="slidenum">
              <a:rPr lang="en-US" smtClean="0"/>
              <a:t>6</a:t>
            </a:fld>
            <a:endParaRPr lang="en-US"/>
          </a:p>
        </p:txBody>
      </p:sp>
      <p:sp>
        <p:nvSpPr>
          <p:cNvPr id="51" name="Oval 50">
            <a:extLst>
              <a:ext uri="{FF2B5EF4-FFF2-40B4-BE49-F238E27FC236}">
                <a16:creationId xmlns:a16="http://schemas.microsoft.com/office/drawing/2014/main" id="{CB03CDCE-887F-4417-A30E-9166FDA3495D}"/>
              </a:ext>
            </a:extLst>
          </p:cNvPr>
          <p:cNvSpPr/>
          <p:nvPr/>
        </p:nvSpPr>
        <p:spPr>
          <a:xfrm>
            <a:off x="9438640" y="5571957"/>
            <a:ext cx="1683328" cy="790805"/>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Detector</a:t>
            </a:r>
          </a:p>
          <a:p>
            <a:pPr algn="ctr"/>
            <a:r>
              <a:rPr lang="en-US">
                <a:solidFill>
                  <a:schemeClr val="tx1"/>
                </a:solidFill>
              </a:rPr>
              <a:t>model</a:t>
            </a:r>
          </a:p>
        </p:txBody>
      </p:sp>
      <p:cxnSp>
        <p:nvCxnSpPr>
          <p:cNvPr id="34" name="Straight Arrow Connector 33">
            <a:extLst>
              <a:ext uri="{FF2B5EF4-FFF2-40B4-BE49-F238E27FC236}">
                <a16:creationId xmlns:a16="http://schemas.microsoft.com/office/drawing/2014/main" id="{B4444EE5-6FB6-4208-9995-E358466898AF}"/>
              </a:ext>
            </a:extLst>
          </p:cNvPr>
          <p:cNvCxnSpPr>
            <a:stCxn id="27" idx="2"/>
            <a:endCxn id="51" idx="0"/>
          </p:cNvCxnSpPr>
          <p:nvPr/>
        </p:nvCxnSpPr>
        <p:spPr>
          <a:xfrm flipH="1">
            <a:off x="10280304" y="5342023"/>
            <a:ext cx="3157" cy="2299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Connector: Elbow 73">
            <a:extLst>
              <a:ext uri="{FF2B5EF4-FFF2-40B4-BE49-F238E27FC236}">
                <a16:creationId xmlns:a16="http://schemas.microsoft.com/office/drawing/2014/main" id="{E15DB769-F992-410E-93C9-F384506B125E}"/>
              </a:ext>
            </a:extLst>
          </p:cNvPr>
          <p:cNvCxnSpPr>
            <a:stCxn id="25" idx="3"/>
            <a:endCxn id="26" idx="2"/>
          </p:cNvCxnSpPr>
          <p:nvPr/>
        </p:nvCxnSpPr>
        <p:spPr>
          <a:xfrm flipV="1">
            <a:off x="8451262" y="3840312"/>
            <a:ext cx="990535" cy="2175026"/>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8963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9E1C4-4913-4258-BA64-76FF502923FD}"/>
              </a:ext>
            </a:extLst>
          </p:cNvPr>
          <p:cNvSpPr>
            <a:spLocks noGrp="1"/>
          </p:cNvSpPr>
          <p:nvPr>
            <p:ph type="title"/>
          </p:nvPr>
        </p:nvSpPr>
        <p:spPr>
          <a:xfrm>
            <a:off x="838200" y="144773"/>
            <a:ext cx="10515600" cy="1009653"/>
          </a:xfrm>
        </p:spPr>
        <p:txBody>
          <a:bodyPr/>
          <a:lstStyle/>
          <a:p>
            <a:pPr algn="ctr"/>
            <a:r>
              <a:rPr lang="en-US"/>
              <a:t>Errors Included in OS9</a:t>
            </a:r>
          </a:p>
        </p:txBody>
      </p:sp>
      <p:sp>
        <p:nvSpPr>
          <p:cNvPr id="3" name="Content Placeholder 2">
            <a:extLst>
              <a:ext uri="{FF2B5EF4-FFF2-40B4-BE49-F238E27FC236}">
                <a16:creationId xmlns:a16="http://schemas.microsoft.com/office/drawing/2014/main" id="{62037BC7-2721-4D23-A79F-74D4A869ABD7}"/>
              </a:ext>
            </a:extLst>
          </p:cNvPr>
          <p:cNvSpPr>
            <a:spLocks noGrp="1"/>
          </p:cNvSpPr>
          <p:nvPr>
            <p:ph idx="1"/>
          </p:nvPr>
        </p:nvSpPr>
        <p:spPr>
          <a:xfrm>
            <a:off x="838200" y="1385613"/>
            <a:ext cx="10515600" cy="4351338"/>
          </a:xfrm>
        </p:spPr>
        <p:txBody>
          <a:bodyPr>
            <a:normAutofit fontScale="85000" lnSpcReduction="20000"/>
          </a:bodyPr>
          <a:lstStyle/>
          <a:p>
            <a:r>
              <a:rPr lang="en-US"/>
              <a:t>Wavefront error changes from thermal drift</a:t>
            </a:r>
          </a:p>
          <a:p>
            <a:pPr lvl="1"/>
            <a:r>
              <a:rPr lang="en-US"/>
              <a:t>Z4 – Z45 (Noll ordering)</a:t>
            </a:r>
          </a:p>
          <a:p>
            <a:pPr lvl="1"/>
            <a:r>
              <a:rPr lang="en-US"/>
              <a:t>Z4 – Z11 LOWFS sensed &amp; corrected with measurement &amp; DM errors</a:t>
            </a:r>
          </a:p>
          <a:p>
            <a:r>
              <a:rPr lang="en-US"/>
              <a:t>LOWFS/C</a:t>
            </a:r>
          </a:p>
          <a:p>
            <a:pPr lvl="1"/>
            <a:r>
              <a:rPr lang="en-US"/>
              <a:t>Star brightness-dependent measurement errors (but no color terms)</a:t>
            </a:r>
          </a:p>
          <a:p>
            <a:pPr lvl="1"/>
            <a:r>
              <a:rPr lang="en-US"/>
              <a:t>15 bit DM DAC with gain errors</a:t>
            </a:r>
          </a:p>
          <a:p>
            <a:r>
              <a:rPr lang="en-US"/>
              <a:t>Beam shears</a:t>
            </a:r>
          </a:p>
          <a:p>
            <a:pPr lvl="1"/>
            <a:r>
              <a:rPr lang="en-US"/>
              <a:t>Instrument carrier (IC) to CGI shear (displacement directly from structural model)</a:t>
            </a:r>
          </a:p>
          <a:p>
            <a:pPr lvl="1"/>
            <a:r>
              <a:rPr lang="en-US"/>
              <a:t>Shears at all optics will be computed in full model for OS10</a:t>
            </a:r>
          </a:p>
          <a:p>
            <a:r>
              <a:rPr lang="en-US"/>
              <a:t>DM thermal drift (from mini-STOP CGI-only model)</a:t>
            </a:r>
          </a:p>
          <a:p>
            <a:pPr lvl="1"/>
            <a:r>
              <a:rPr lang="en-US"/>
              <a:t>Will be computed in full model for OS10</a:t>
            </a:r>
          </a:p>
          <a:p>
            <a:r>
              <a:rPr lang="en-US"/>
              <a:t>Pointing (LOWFS-corrected) jitter</a:t>
            </a:r>
          </a:p>
          <a:p>
            <a:r>
              <a:rPr lang="en-US"/>
              <a:t>All optical aberrations, including polarization</a:t>
            </a:r>
          </a:p>
        </p:txBody>
      </p:sp>
      <p:sp>
        <p:nvSpPr>
          <p:cNvPr id="4" name="Slide Number Placeholder 3">
            <a:extLst>
              <a:ext uri="{FF2B5EF4-FFF2-40B4-BE49-F238E27FC236}">
                <a16:creationId xmlns:a16="http://schemas.microsoft.com/office/drawing/2014/main" id="{679B82DB-B964-4505-A9CF-CE54D3942341}"/>
              </a:ext>
            </a:extLst>
          </p:cNvPr>
          <p:cNvSpPr>
            <a:spLocks noGrp="1"/>
          </p:cNvSpPr>
          <p:nvPr>
            <p:ph type="sldNum" sz="quarter" idx="12"/>
          </p:nvPr>
        </p:nvSpPr>
        <p:spPr/>
        <p:txBody>
          <a:bodyPr/>
          <a:lstStyle/>
          <a:p>
            <a:fld id="{39CF7D67-3BB2-432C-AA83-7A0693929AB9}" type="slidenum">
              <a:rPr lang="en-US" smtClean="0"/>
              <a:t>7</a:t>
            </a:fld>
            <a:endParaRPr lang="en-US"/>
          </a:p>
        </p:txBody>
      </p:sp>
    </p:spTree>
    <p:extLst>
      <p:ext uri="{BB962C8B-B14F-4D97-AF65-F5344CB8AC3E}">
        <p14:creationId xmlns:p14="http://schemas.microsoft.com/office/powerpoint/2010/main" val="26279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529E0-AC4E-4206-8637-B0BED2316CCA}"/>
              </a:ext>
            </a:extLst>
          </p:cNvPr>
          <p:cNvSpPr>
            <a:spLocks noGrp="1"/>
          </p:cNvSpPr>
          <p:nvPr>
            <p:ph type="title"/>
          </p:nvPr>
        </p:nvSpPr>
        <p:spPr>
          <a:xfrm>
            <a:off x="838200" y="113442"/>
            <a:ext cx="10515600" cy="882854"/>
          </a:xfrm>
        </p:spPr>
        <p:txBody>
          <a:bodyPr>
            <a:normAutofit/>
          </a:bodyPr>
          <a:lstStyle/>
          <a:p>
            <a:pPr algn="ctr"/>
            <a:r>
              <a:rPr lang="en-US" sz="4000"/>
              <a:t>Modeling Uncertainty Factors (MUFs)</a:t>
            </a:r>
          </a:p>
        </p:txBody>
      </p:sp>
      <p:sp>
        <p:nvSpPr>
          <p:cNvPr id="3" name="Content Placeholder 2">
            <a:extLst>
              <a:ext uri="{FF2B5EF4-FFF2-40B4-BE49-F238E27FC236}">
                <a16:creationId xmlns:a16="http://schemas.microsoft.com/office/drawing/2014/main" id="{18F35931-389D-4E5C-9CB7-2B13F687A52F}"/>
              </a:ext>
            </a:extLst>
          </p:cNvPr>
          <p:cNvSpPr>
            <a:spLocks noGrp="1"/>
          </p:cNvSpPr>
          <p:nvPr>
            <p:ph idx="1"/>
          </p:nvPr>
        </p:nvSpPr>
        <p:spPr>
          <a:xfrm>
            <a:off x="2317877" y="1337487"/>
            <a:ext cx="8870004" cy="4351338"/>
          </a:xfrm>
        </p:spPr>
        <p:txBody>
          <a:bodyPr/>
          <a:lstStyle/>
          <a:p>
            <a:r>
              <a:rPr lang="en-US"/>
              <a:t>No thermal MUF</a:t>
            </a:r>
          </a:p>
          <a:p>
            <a:r>
              <a:rPr lang="en-US"/>
              <a:t>2x structural deformation MUF</a:t>
            </a:r>
          </a:p>
          <a:p>
            <a:pPr lvl="1"/>
            <a:r>
              <a:rPr lang="en-US"/>
              <a:t>increases beam shear, wavefront error drift by 2x</a:t>
            </a:r>
          </a:p>
          <a:p>
            <a:r>
              <a:rPr lang="en-US"/>
              <a:t>Frequency-dependent jitter MUFs</a:t>
            </a:r>
          </a:p>
          <a:p>
            <a:pPr lvl="1"/>
            <a:r>
              <a:rPr lang="en-US"/>
              <a:t>3x (&lt;20 Hz), 4.27x (40-100 Hz), 8x (&gt;100 Hz)</a:t>
            </a:r>
          </a:p>
          <a:p>
            <a:pPr lvl="2"/>
            <a:r>
              <a:rPr lang="en-US"/>
              <a:t>In Phase A, OS6: 2.07x (&lt;20 Hz), 4.27x (&gt;40 Hz)</a:t>
            </a:r>
          </a:p>
          <a:p>
            <a:r>
              <a:rPr lang="en-US"/>
              <a:t>CGI sensitivity MUFs</a:t>
            </a:r>
          </a:p>
          <a:p>
            <a:pPr lvl="1"/>
            <a:r>
              <a:rPr lang="en-US"/>
              <a:t>2x contrast sensitivity to low-order errors (jitter, polarization)</a:t>
            </a:r>
          </a:p>
          <a:p>
            <a:pPr lvl="1"/>
            <a:r>
              <a:rPr lang="en-US"/>
              <a:t>1.5x polarization aberrations</a:t>
            </a:r>
          </a:p>
          <a:p>
            <a:pPr lvl="1"/>
            <a:r>
              <a:rPr lang="en-US"/>
              <a:t>2x starting contrast</a:t>
            </a:r>
          </a:p>
        </p:txBody>
      </p:sp>
      <p:sp>
        <p:nvSpPr>
          <p:cNvPr id="4" name="Left Brace 3">
            <a:extLst>
              <a:ext uri="{FF2B5EF4-FFF2-40B4-BE49-F238E27FC236}">
                <a16:creationId xmlns:a16="http://schemas.microsoft.com/office/drawing/2014/main" id="{6B1AB307-F2AA-4BA0-8E87-F5161DFF0861}"/>
              </a:ext>
            </a:extLst>
          </p:cNvPr>
          <p:cNvSpPr/>
          <p:nvPr/>
        </p:nvSpPr>
        <p:spPr>
          <a:xfrm>
            <a:off x="2043881" y="1382882"/>
            <a:ext cx="162128" cy="2522225"/>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a:extLst>
              <a:ext uri="{FF2B5EF4-FFF2-40B4-BE49-F238E27FC236}">
                <a16:creationId xmlns:a16="http://schemas.microsoft.com/office/drawing/2014/main" id="{746EB1B7-F85E-4D0F-8310-687A77AE670B}"/>
              </a:ext>
            </a:extLst>
          </p:cNvPr>
          <p:cNvSpPr txBox="1"/>
          <p:nvPr/>
        </p:nvSpPr>
        <p:spPr>
          <a:xfrm>
            <a:off x="886912" y="2144316"/>
            <a:ext cx="990977" cy="646331"/>
          </a:xfrm>
          <a:prstGeom prst="rect">
            <a:avLst/>
          </a:prstGeom>
          <a:noFill/>
        </p:spPr>
        <p:txBody>
          <a:bodyPr wrap="none" rtlCol="0">
            <a:spAutoFit/>
          </a:bodyPr>
          <a:lstStyle/>
          <a:p>
            <a:pPr algn="ctr"/>
            <a:r>
              <a:rPr lang="en-US">
                <a:solidFill>
                  <a:srgbClr val="4472C4"/>
                </a:solidFill>
              </a:rPr>
              <a:t>Always</a:t>
            </a:r>
          </a:p>
          <a:p>
            <a:pPr algn="ctr"/>
            <a:r>
              <a:rPr lang="en-US">
                <a:solidFill>
                  <a:srgbClr val="4472C4"/>
                </a:solidFill>
              </a:rPr>
              <a:t>included</a:t>
            </a:r>
          </a:p>
        </p:txBody>
      </p:sp>
      <p:sp>
        <p:nvSpPr>
          <p:cNvPr id="6" name="Slide Number Placeholder 5">
            <a:extLst>
              <a:ext uri="{FF2B5EF4-FFF2-40B4-BE49-F238E27FC236}">
                <a16:creationId xmlns:a16="http://schemas.microsoft.com/office/drawing/2014/main" id="{AF9A6348-F4FE-4062-817D-5B8720D5228B}"/>
              </a:ext>
            </a:extLst>
          </p:cNvPr>
          <p:cNvSpPr>
            <a:spLocks noGrp="1"/>
          </p:cNvSpPr>
          <p:nvPr>
            <p:ph type="sldNum" sz="quarter" idx="12"/>
          </p:nvPr>
        </p:nvSpPr>
        <p:spPr/>
        <p:txBody>
          <a:bodyPr/>
          <a:lstStyle/>
          <a:p>
            <a:fld id="{39CF7D67-3BB2-432C-AA83-7A0693929AB9}" type="slidenum">
              <a:rPr lang="en-US" smtClean="0"/>
              <a:t>8</a:t>
            </a:fld>
            <a:endParaRPr lang="en-US"/>
          </a:p>
        </p:txBody>
      </p:sp>
      <p:sp>
        <p:nvSpPr>
          <p:cNvPr id="7" name="Left Brace 6">
            <a:extLst>
              <a:ext uri="{FF2B5EF4-FFF2-40B4-BE49-F238E27FC236}">
                <a16:creationId xmlns:a16="http://schemas.microsoft.com/office/drawing/2014/main" id="{2217C3AF-532A-4EE1-BFC9-8E4F3CD81162}"/>
              </a:ext>
            </a:extLst>
          </p:cNvPr>
          <p:cNvSpPr/>
          <p:nvPr/>
        </p:nvSpPr>
        <p:spPr>
          <a:xfrm>
            <a:off x="2043881" y="4083862"/>
            <a:ext cx="162128" cy="1478164"/>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1C31423B-3C83-487C-B1D8-04BDF99C0B1F}"/>
              </a:ext>
            </a:extLst>
          </p:cNvPr>
          <p:cNvSpPr txBox="1"/>
          <p:nvPr/>
        </p:nvSpPr>
        <p:spPr>
          <a:xfrm>
            <a:off x="726671" y="4201145"/>
            <a:ext cx="1162498" cy="923330"/>
          </a:xfrm>
          <a:prstGeom prst="rect">
            <a:avLst/>
          </a:prstGeom>
          <a:noFill/>
        </p:spPr>
        <p:txBody>
          <a:bodyPr wrap="none" rtlCol="0">
            <a:spAutoFit/>
          </a:bodyPr>
          <a:lstStyle/>
          <a:p>
            <a:pPr algn="ctr"/>
            <a:r>
              <a:rPr lang="en-US">
                <a:solidFill>
                  <a:srgbClr val="4472C4"/>
                </a:solidFill>
              </a:rPr>
              <a:t>Included</a:t>
            </a:r>
          </a:p>
          <a:p>
            <a:pPr algn="ctr"/>
            <a:r>
              <a:rPr lang="en-US">
                <a:solidFill>
                  <a:srgbClr val="4472C4"/>
                </a:solidFill>
              </a:rPr>
              <a:t>only when</a:t>
            </a:r>
          </a:p>
          <a:p>
            <a:pPr algn="ctr"/>
            <a:r>
              <a:rPr lang="en-US">
                <a:solidFill>
                  <a:srgbClr val="4472C4"/>
                </a:solidFill>
              </a:rPr>
              <a:t>specified</a:t>
            </a:r>
          </a:p>
        </p:txBody>
      </p:sp>
      <p:sp>
        <p:nvSpPr>
          <p:cNvPr id="9" name="TextBox 8">
            <a:extLst>
              <a:ext uri="{FF2B5EF4-FFF2-40B4-BE49-F238E27FC236}">
                <a16:creationId xmlns:a16="http://schemas.microsoft.com/office/drawing/2014/main" id="{3466EAD8-EE55-4504-98AD-90716471C12B}"/>
              </a:ext>
            </a:extLst>
          </p:cNvPr>
          <p:cNvSpPr txBox="1"/>
          <p:nvPr/>
        </p:nvSpPr>
        <p:spPr>
          <a:xfrm>
            <a:off x="1110428" y="5867580"/>
            <a:ext cx="9512925" cy="461665"/>
          </a:xfrm>
          <a:prstGeom prst="rect">
            <a:avLst/>
          </a:prstGeom>
          <a:noFill/>
        </p:spPr>
        <p:txBody>
          <a:bodyPr wrap="none" rtlCol="0">
            <a:spAutoFit/>
          </a:bodyPr>
          <a:lstStyle/>
          <a:p>
            <a:r>
              <a:rPr lang="en-US" sz="2400">
                <a:solidFill>
                  <a:srgbClr val="FF0000"/>
                </a:solidFill>
              </a:rPr>
              <a:t>Only simulations with the sensitivity MUFs are included in this distribution.</a:t>
            </a:r>
          </a:p>
        </p:txBody>
      </p:sp>
    </p:spTree>
    <p:extLst>
      <p:ext uri="{BB962C8B-B14F-4D97-AF65-F5344CB8AC3E}">
        <p14:creationId xmlns:p14="http://schemas.microsoft.com/office/powerpoint/2010/main" val="354249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2B555254-1793-429B-B7CA-EC00627A7FB0}"/>
              </a:ext>
            </a:extLst>
          </p:cNvPr>
          <p:cNvPicPr>
            <a:picLocks noChangeAspect="1"/>
          </p:cNvPicPr>
          <p:nvPr/>
        </p:nvPicPr>
        <p:blipFill>
          <a:blip r:embed="rId2"/>
          <a:stretch>
            <a:fillRect/>
          </a:stretch>
        </p:blipFill>
        <p:spPr>
          <a:xfrm>
            <a:off x="2196934" y="1282715"/>
            <a:ext cx="7490137" cy="5160645"/>
          </a:xfrm>
          <a:prstGeom prst="rect">
            <a:avLst/>
          </a:prstGeom>
        </p:spPr>
      </p:pic>
      <p:sp>
        <p:nvSpPr>
          <p:cNvPr id="6" name="TextBox 5">
            <a:extLst>
              <a:ext uri="{FF2B5EF4-FFF2-40B4-BE49-F238E27FC236}">
                <a16:creationId xmlns:a16="http://schemas.microsoft.com/office/drawing/2014/main" id="{7EEF9AB4-69B1-4148-82FE-B3E090FAA541}"/>
              </a:ext>
            </a:extLst>
          </p:cNvPr>
          <p:cNvSpPr txBox="1"/>
          <p:nvPr/>
        </p:nvSpPr>
        <p:spPr>
          <a:xfrm>
            <a:off x="9555250" y="1805895"/>
            <a:ext cx="541623" cy="276999"/>
          </a:xfrm>
          <a:prstGeom prst="rect">
            <a:avLst/>
          </a:prstGeom>
          <a:noFill/>
        </p:spPr>
        <p:txBody>
          <a:bodyPr wrap="none" rtlCol="0">
            <a:spAutoFit/>
          </a:bodyPr>
          <a:lstStyle/>
          <a:p>
            <a:r>
              <a:rPr lang="en-US" sz="1200"/>
              <a:t>Focus</a:t>
            </a:r>
          </a:p>
        </p:txBody>
      </p:sp>
      <p:sp>
        <p:nvSpPr>
          <p:cNvPr id="7" name="TextBox 6">
            <a:extLst>
              <a:ext uri="{FF2B5EF4-FFF2-40B4-BE49-F238E27FC236}">
                <a16:creationId xmlns:a16="http://schemas.microsoft.com/office/drawing/2014/main" id="{87E68CA3-C4D4-46B2-A9E0-91777587DB2D}"/>
              </a:ext>
            </a:extLst>
          </p:cNvPr>
          <p:cNvSpPr txBox="1"/>
          <p:nvPr/>
        </p:nvSpPr>
        <p:spPr>
          <a:xfrm>
            <a:off x="9555249" y="3672552"/>
            <a:ext cx="737574" cy="276999"/>
          </a:xfrm>
          <a:prstGeom prst="rect">
            <a:avLst/>
          </a:prstGeom>
          <a:noFill/>
        </p:spPr>
        <p:txBody>
          <a:bodyPr wrap="none" rtlCol="0">
            <a:spAutoFit/>
          </a:bodyPr>
          <a:lstStyle/>
          <a:p>
            <a:r>
              <a:rPr lang="en-US" sz="1200">
                <a:solidFill>
                  <a:srgbClr val="FF0000"/>
                </a:solidFill>
              </a:rPr>
              <a:t>45° Astig</a:t>
            </a:r>
          </a:p>
        </p:txBody>
      </p:sp>
      <p:sp>
        <p:nvSpPr>
          <p:cNvPr id="8" name="TextBox 7">
            <a:extLst>
              <a:ext uri="{FF2B5EF4-FFF2-40B4-BE49-F238E27FC236}">
                <a16:creationId xmlns:a16="http://schemas.microsoft.com/office/drawing/2014/main" id="{E8B7E2BA-C7A6-4595-BEA7-0046046F6BDC}"/>
              </a:ext>
            </a:extLst>
          </p:cNvPr>
          <p:cNvSpPr txBox="1"/>
          <p:nvPr/>
        </p:nvSpPr>
        <p:spPr>
          <a:xfrm>
            <a:off x="9555250" y="2687735"/>
            <a:ext cx="659027" cy="276999"/>
          </a:xfrm>
          <a:prstGeom prst="rect">
            <a:avLst/>
          </a:prstGeom>
          <a:noFill/>
        </p:spPr>
        <p:txBody>
          <a:bodyPr wrap="none" rtlCol="0">
            <a:spAutoFit/>
          </a:bodyPr>
          <a:lstStyle/>
          <a:p>
            <a:r>
              <a:rPr lang="en-US" sz="1200">
                <a:solidFill>
                  <a:srgbClr val="00C800"/>
                </a:solidFill>
              </a:rPr>
              <a:t>0° Astig</a:t>
            </a:r>
          </a:p>
        </p:txBody>
      </p:sp>
      <p:sp>
        <p:nvSpPr>
          <p:cNvPr id="9" name="TextBox 8">
            <a:extLst>
              <a:ext uri="{FF2B5EF4-FFF2-40B4-BE49-F238E27FC236}">
                <a16:creationId xmlns:a16="http://schemas.microsoft.com/office/drawing/2014/main" id="{9288AC5F-EAC6-49FB-9C49-B6162399B4D0}"/>
              </a:ext>
            </a:extLst>
          </p:cNvPr>
          <p:cNvSpPr txBox="1"/>
          <p:nvPr/>
        </p:nvSpPr>
        <p:spPr>
          <a:xfrm>
            <a:off x="9555250" y="3931214"/>
            <a:ext cx="655949" cy="276999"/>
          </a:xfrm>
          <a:prstGeom prst="rect">
            <a:avLst/>
          </a:prstGeom>
          <a:noFill/>
        </p:spPr>
        <p:txBody>
          <a:bodyPr wrap="none" rtlCol="0">
            <a:spAutoFit/>
          </a:bodyPr>
          <a:lstStyle/>
          <a:p>
            <a:r>
              <a:rPr lang="en-US" sz="1200">
                <a:solidFill>
                  <a:srgbClr val="00B4B4"/>
                </a:solidFill>
              </a:rPr>
              <a:t>Y Coma</a:t>
            </a:r>
          </a:p>
        </p:txBody>
      </p:sp>
      <p:sp>
        <p:nvSpPr>
          <p:cNvPr id="10" name="TextBox 9">
            <a:extLst>
              <a:ext uri="{FF2B5EF4-FFF2-40B4-BE49-F238E27FC236}">
                <a16:creationId xmlns:a16="http://schemas.microsoft.com/office/drawing/2014/main" id="{B64EBA87-83B1-4769-AEE1-9E5EE8B72B94}"/>
              </a:ext>
            </a:extLst>
          </p:cNvPr>
          <p:cNvSpPr txBox="1"/>
          <p:nvPr/>
        </p:nvSpPr>
        <p:spPr>
          <a:xfrm>
            <a:off x="9555249" y="2955750"/>
            <a:ext cx="660758" cy="276999"/>
          </a:xfrm>
          <a:prstGeom prst="rect">
            <a:avLst/>
          </a:prstGeom>
          <a:noFill/>
        </p:spPr>
        <p:txBody>
          <a:bodyPr wrap="none" rtlCol="0">
            <a:spAutoFit/>
          </a:bodyPr>
          <a:lstStyle/>
          <a:p>
            <a:r>
              <a:rPr lang="en-US" sz="1200">
                <a:solidFill>
                  <a:srgbClr val="FF8000"/>
                </a:solidFill>
              </a:rPr>
              <a:t>X Coma</a:t>
            </a:r>
          </a:p>
        </p:txBody>
      </p:sp>
      <p:sp>
        <p:nvSpPr>
          <p:cNvPr id="11" name="TextBox 10">
            <a:extLst>
              <a:ext uri="{FF2B5EF4-FFF2-40B4-BE49-F238E27FC236}">
                <a16:creationId xmlns:a16="http://schemas.microsoft.com/office/drawing/2014/main" id="{5CAA7257-7ACC-4BBC-ABE6-422F7CD86493}"/>
              </a:ext>
            </a:extLst>
          </p:cNvPr>
          <p:cNvSpPr txBox="1"/>
          <p:nvPr/>
        </p:nvSpPr>
        <p:spPr>
          <a:xfrm>
            <a:off x="5391150" y="776219"/>
            <a:ext cx="1961114" cy="369332"/>
          </a:xfrm>
          <a:prstGeom prst="rect">
            <a:avLst/>
          </a:prstGeom>
          <a:noFill/>
        </p:spPr>
        <p:txBody>
          <a:bodyPr wrap="none" rtlCol="0">
            <a:spAutoFit/>
          </a:bodyPr>
          <a:lstStyle/>
          <a:p>
            <a:r>
              <a:rPr lang="en-US"/>
              <a:t>OS9 Zernikes Z4-Z8</a:t>
            </a:r>
          </a:p>
        </p:txBody>
      </p:sp>
      <p:sp>
        <p:nvSpPr>
          <p:cNvPr id="12" name="TextBox 11">
            <a:extLst>
              <a:ext uri="{FF2B5EF4-FFF2-40B4-BE49-F238E27FC236}">
                <a16:creationId xmlns:a16="http://schemas.microsoft.com/office/drawing/2014/main" id="{F97EF5C2-EFE3-486A-BE07-DC53C5B091FA}"/>
              </a:ext>
            </a:extLst>
          </p:cNvPr>
          <p:cNvSpPr txBox="1"/>
          <p:nvPr/>
        </p:nvSpPr>
        <p:spPr>
          <a:xfrm>
            <a:off x="407234" y="1700996"/>
            <a:ext cx="2020425" cy="584775"/>
          </a:xfrm>
          <a:prstGeom prst="rect">
            <a:avLst/>
          </a:prstGeom>
          <a:noFill/>
        </p:spPr>
        <p:txBody>
          <a:bodyPr wrap="none" rtlCol="0">
            <a:spAutoFit/>
          </a:bodyPr>
          <a:lstStyle/>
          <a:p>
            <a:pPr algn="ctr"/>
            <a:r>
              <a:rPr lang="en-US" sz="1600" i="1">
                <a:solidFill>
                  <a:srgbClr val="0070C0"/>
                </a:solidFill>
              </a:rPr>
              <a:t>Grey regions are time </a:t>
            </a:r>
          </a:p>
          <a:p>
            <a:pPr algn="ctr"/>
            <a:r>
              <a:rPr lang="en-US" sz="1600" i="1">
                <a:solidFill>
                  <a:srgbClr val="0070C0"/>
                </a:solidFill>
              </a:rPr>
              <a:t>on reference star</a:t>
            </a:r>
          </a:p>
        </p:txBody>
      </p:sp>
      <p:sp>
        <p:nvSpPr>
          <p:cNvPr id="3" name="Slide Number Placeholder 2">
            <a:extLst>
              <a:ext uri="{FF2B5EF4-FFF2-40B4-BE49-F238E27FC236}">
                <a16:creationId xmlns:a16="http://schemas.microsoft.com/office/drawing/2014/main" id="{6F9DD2FF-64EA-4588-886A-13E50C53ABD0}"/>
              </a:ext>
            </a:extLst>
          </p:cNvPr>
          <p:cNvSpPr>
            <a:spLocks noGrp="1"/>
          </p:cNvSpPr>
          <p:nvPr>
            <p:ph type="sldNum" sz="quarter" idx="12"/>
          </p:nvPr>
        </p:nvSpPr>
        <p:spPr/>
        <p:txBody>
          <a:bodyPr/>
          <a:lstStyle/>
          <a:p>
            <a:fld id="{39CF7D67-3BB2-432C-AA83-7A0693929AB9}" type="slidenum">
              <a:rPr lang="en-US" smtClean="0"/>
              <a:t>9</a:t>
            </a:fld>
            <a:endParaRPr lang="en-US"/>
          </a:p>
        </p:txBody>
      </p:sp>
      <p:sp>
        <p:nvSpPr>
          <p:cNvPr id="31" name="Title 1">
            <a:extLst>
              <a:ext uri="{FF2B5EF4-FFF2-40B4-BE49-F238E27FC236}">
                <a16:creationId xmlns:a16="http://schemas.microsoft.com/office/drawing/2014/main" id="{AEC92416-F372-4C3F-B2AB-25D05A06188F}"/>
              </a:ext>
            </a:extLst>
          </p:cNvPr>
          <p:cNvSpPr>
            <a:spLocks noGrp="1"/>
          </p:cNvSpPr>
          <p:nvPr>
            <p:ph type="title"/>
          </p:nvPr>
        </p:nvSpPr>
        <p:spPr>
          <a:xfrm>
            <a:off x="838200" y="47531"/>
            <a:ext cx="10515600" cy="772632"/>
          </a:xfrm>
        </p:spPr>
        <p:txBody>
          <a:bodyPr>
            <a:normAutofit/>
          </a:bodyPr>
          <a:lstStyle/>
          <a:p>
            <a:pPr algn="ctr"/>
            <a:r>
              <a:rPr lang="en-US" sz="3200"/>
              <a:t>Zernike changes from STOP modeling (pre-LOWFS/C)</a:t>
            </a:r>
          </a:p>
        </p:txBody>
      </p:sp>
    </p:spTree>
    <p:extLst>
      <p:ext uri="{BB962C8B-B14F-4D97-AF65-F5344CB8AC3E}">
        <p14:creationId xmlns:p14="http://schemas.microsoft.com/office/powerpoint/2010/main" val="7531288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4041</TotalTime>
  <Words>2233</Words>
  <Application>Microsoft Office PowerPoint</Application>
  <PresentationFormat>Widescreen</PresentationFormat>
  <Paragraphs>285</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Cambria Math</vt:lpstr>
      <vt:lpstr>Times New Roman</vt:lpstr>
      <vt:lpstr>Office Theme</vt:lpstr>
      <vt:lpstr>WFIRST CGI OS9 Time Series Simulations (Shaped Pupil Coronagraph, Band 3, with MUFs)</vt:lpstr>
      <vt:lpstr>Results include contributions from:</vt:lpstr>
      <vt:lpstr>Some definitions</vt:lpstr>
      <vt:lpstr>OS9</vt:lpstr>
      <vt:lpstr>Modeling Timesteps</vt:lpstr>
      <vt:lpstr>Modeling Flow</vt:lpstr>
      <vt:lpstr>Errors Included in OS9</vt:lpstr>
      <vt:lpstr>Modeling Uncertainty Factors (MUFs)</vt:lpstr>
      <vt:lpstr>Zernike changes from STOP modeling (pre-LOWFS/C)</vt:lpstr>
      <vt:lpstr>Zernikes changes from STOP modeling (pre-LOWFS/C)</vt:lpstr>
      <vt:lpstr>Instrument Carrier/CGI interface pupil shear from STOP modeling (MUF applied)</vt:lpstr>
      <vt:lpstr>DM temperature change from STOP modeling</vt:lpstr>
      <vt:lpstr>OS9 Wheel Speeds</vt:lpstr>
      <vt:lpstr>OS9 Line-of-sight Jitter (Post-FSM)</vt:lpstr>
      <vt:lpstr>SPC-Spectrum Band 3 Simulations</vt:lpstr>
      <vt:lpstr>SPC-Spectrum Band 3 Simulations 1st Timestep, no jitter, sum of wavelengths</vt:lpstr>
      <vt:lpstr>SPC-Spectrum Band 3 Simulations Polarization</vt:lpstr>
      <vt:lpstr>SPC-Spectrum Band 3 Simulations</vt:lpstr>
      <vt:lpstr>SPC OS9 Distribution</vt:lpstr>
      <vt:lpstr>Files in OS9 Distribution</vt:lpstr>
      <vt:lpstr>Offset Source Images</vt:lpstr>
      <vt:lpstr>Common File Header Keywords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 John E (3262)</dc:creator>
  <cp:lastModifiedBy>Krist, John E (3262)</cp:lastModifiedBy>
  <cp:revision>172</cp:revision>
  <dcterms:created xsi:type="dcterms:W3CDTF">2020-02-06T00:01:56Z</dcterms:created>
  <dcterms:modified xsi:type="dcterms:W3CDTF">2020-05-14T16:15:05Z</dcterms:modified>
</cp:coreProperties>
</file>