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27"/>
  </p:notesMasterIdLst>
  <p:handoutMasterIdLst>
    <p:handoutMasterId r:id="rId28"/>
  </p:handoutMasterIdLst>
  <p:sldIdLst>
    <p:sldId id="357" r:id="rId2"/>
    <p:sldId id="373" r:id="rId3"/>
    <p:sldId id="368" r:id="rId4"/>
    <p:sldId id="354" r:id="rId5"/>
    <p:sldId id="365" r:id="rId6"/>
    <p:sldId id="349" r:id="rId7"/>
    <p:sldId id="356" r:id="rId8"/>
    <p:sldId id="355" r:id="rId9"/>
    <p:sldId id="267" r:id="rId10"/>
    <p:sldId id="258" r:id="rId11"/>
    <p:sldId id="261" r:id="rId12"/>
    <p:sldId id="262" r:id="rId13"/>
    <p:sldId id="360" r:id="rId14"/>
    <p:sldId id="361" r:id="rId15"/>
    <p:sldId id="366" r:id="rId16"/>
    <p:sldId id="264" r:id="rId17"/>
    <p:sldId id="364" r:id="rId18"/>
    <p:sldId id="359" r:id="rId19"/>
    <p:sldId id="362" r:id="rId20"/>
    <p:sldId id="363" r:id="rId21"/>
    <p:sldId id="369" r:id="rId22"/>
    <p:sldId id="367" r:id="rId23"/>
    <p:sldId id="372" r:id="rId24"/>
    <p:sldId id="374" r:id="rId25"/>
    <p:sldId id="375" r:id="rId26"/>
  </p:sldIdLst>
  <p:sldSz cx="12192000" cy="6858000"/>
  <p:notesSz cx="9296400" cy="7010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0F1F1"/>
    <a:srgbClr val="4472C4"/>
    <a:srgbClr val="00C800"/>
    <a:srgbClr val="FF8000"/>
    <a:srgbClr val="00B4B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665" autoAdjust="0"/>
    <p:restoredTop sz="94660"/>
  </p:normalViewPr>
  <p:slideViewPr>
    <p:cSldViewPr snapToGrid="0">
      <p:cViewPr varScale="1">
        <p:scale>
          <a:sx n="143" d="100"/>
          <a:sy n="143" d="100"/>
        </p:scale>
        <p:origin x="150" y="498"/>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173" d="100"/>
          <a:sy n="173" d="100"/>
        </p:scale>
        <p:origin x="2484" y="12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DAFB5BD-03E4-46B9-ACC1-86D94B71DFE3}"/>
              </a:ext>
            </a:extLst>
          </p:cNvPr>
          <p:cNvSpPr>
            <a:spLocks noGrp="1"/>
          </p:cNvSpPr>
          <p:nvPr>
            <p:ph type="hdr" sz="quarter"/>
          </p:nvPr>
        </p:nvSpPr>
        <p:spPr>
          <a:xfrm>
            <a:off x="0" y="0"/>
            <a:ext cx="4029075" cy="35083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8CE9C2CB-A2DB-4279-B757-18BCCCC3D875}"/>
              </a:ext>
            </a:extLst>
          </p:cNvPr>
          <p:cNvSpPr>
            <a:spLocks noGrp="1"/>
          </p:cNvSpPr>
          <p:nvPr>
            <p:ph type="dt" sz="quarter" idx="1"/>
          </p:nvPr>
        </p:nvSpPr>
        <p:spPr>
          <a:xfrm>
            <a:off x="5265738" y="0"/>
            <a:ext cx="4029075" cy="350838"/>
          </a:xfrm>
          <a:prstGeom prst="rect">
            <a:avLst/>
          </a:prstGeom>
        </p:spPr>
        <p:txBody>
          <a:bodyPr vert="horz" lIns="91440" tIns="45720" rIns="91440" bIns="45720" rtlCol="0"/>
          <a:lstStyle>
            <a:lvl1pPr algn="r">
              <a:defRPr sz="1200"/>
            </a:lvl1pPr>
          </a:lstStyle>
          <a:p>
            <a:fld id="{B374A689-6DF0-4A0E-B2FB-EEFCE5ABDC78}" type="datetimeFigureOut">
              <a:rPr lang="en-US" smtClean="0"/>
              <a:t>5/19/2020</a:t>
            </a:fld>
            <a:endParaRPr lang="en-US"/>
          </a:p>
        </p:txBody>
      </p:sp>
      <p:sp>
        <p:nvSpPr>
          <p:cNvPr id="4" name="Footer Placeholder 3">
            <a:extLst>
              <a:ext uri="{FF2B5EF4-FFF2-40B4-BE49-F238E27FC236}">
                <a16:creationId xmlns:a16="http://schemas.microsoft.com/office/drawing/2014/main" id="{2630C9B2-EEFF-410F-82DE-5649A479C873}"/>
              </a:ext>
            </a:extLst>
          </p:cNvPr>
          <p:cNvSpPr>
            <a:spLocks noGrp="1"/>
          </p:cNvSpPr>
          <p:nvPr>
            <p:ph type="ftr" sz="quarter" idx="2"/>
          </p:nvPr>
        </p:nvSpPr>
        <p:spPr>
          <a:xfrm>
            <a:off x="0" y="6659563"/>
            <a:ext cx="4029075" cy="35083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ABADCF29-5E1B-4B61-97C2-1359EA0B06A0}"/>
              </a:ext>
            </a:extLst>
          </p:cNvPr>
          <p:cNvSpPr>
            <a:spLocks noGrp="1"/>
          </p:cNvSpPr>
          <p:nvPr>
            <p:ph type="sldNum" sz="quarter" idx="3"/>
          </p:nvPr>
        </p:nvSpPr>
        <p:spPr>
          <a:xfrm>
            <a:off x="5265738" y="6659563"/>
            <a:ext cx="4029075" cy="350837"/>
          </a:xfrm>
          <a:prstGeom prst="rect">
            <a:avLst/>
          </a:prstGeom>
        </p:spPr>
        <p:txBody>
          <a:bodyPr vert="horz" lIns="91440" tIns="45720" rIns="91440" bIns="45720" rtlCol="0" anchor="b"/>
          <a:lstStyle>
            <a:lvl1pPr algn="r">
              <a:defRPr sz="1200"/>
            </a:lvl1pPr>
          </a:lstStyle>
          <a:p>
            <a:fld id="{BC6719AC-B0AC-486B-A9C0-A44D3F7F9626}" type="slidenum">
              <a:rPr lang="en-US" smtClean="0"/>
              <a:t>‹#›</a:t>
            </a:fld>
            <a:endParaRPr lang="en-US"/>
          </a:p>
        </p:txBody>
      </p:sp>
    </p:spTree>
    <p:extLst>
      <p:ext uri="{BB962C8B-B14F-4D97-AF65-F5344CB8AC3E}">
        <p14:creationId xmlns:p14="http://schemas.microsoft.com/office/powerpoint/2010/main" val="12947441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8440" cy="351737"/>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5265809" y="0"/>
            <a:ext cx="4028440" cy="351737"/>
          </a:xfrm>
          <a:prstGeom prst="rect">
            <a:avLst/>
          </a:prstGeom>
        </p:spPr>
        <p:txBody>
          <a:bodyPr vert="horz" lIns="93177" tIns="46589" rIns="93177" bIns="46589" rtlCol="0"/>
          <a:lstStyle>
            <a:lvl1pPr algn="r">
              <a:defRPr sz="1200"/>
            </a:lvl1pPr>
          </a:lstStyle>
          <a:p>
            <a:fld id="{624B054E-D3BA-4BD1-B966-8E27A6834B2B}" type="datetimeFigureOut">
              <a:rPr lang="en-US" smtClean="0"/>
              <a:t>5/19/2020</a:t>
            </a:fld>
            <a:endParaRPr lang="en-US"/>
          </a:p>
        </p:txBody>
      </p:sp>
      <p:sp>
        <p:nvSpPr>
          <p:cNvPr id="4" name="Slide Image Placeholder 3"/>
          <p:cNvSpPr>
            <a:spLocks noGrp="1" noRot="1" noChangeAspect="1"/>
          </p:cNvSpPr>
          <p:nvPr>
            <p:ph type="sldImg" idx="2"/>
          </p:nvPr>
        </p:nvSpPr>
        <p:spPr>
          <a:xfrm>
            <a:off x="2546350" y="876300"/>
            <a:ext cx="4203700" cy="2365375"/>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929640" y="3373755"/>
            <a:ext cx="7437120" cy="2760345"/>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658664"/>
            <a:ext cx="4028440" cy="351736"/>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5265809" y="6658664"/>
            <a:ext cx="4028440" cy="351736"/>
          </a:xfrm>
          <a:prstGeom prst="rect">
            <a:avLst/>
          </a:prstGeom>
        </p:spPr>
        <p:txBody>
          <a:bodyPr vert="horz" lIns="93177" tIns="46589" rIns="93177" bIns="46589" rtlCol="0" anchor="b"/>
          <a:lstStyle>
            <a:lvl1pPr algn="r">
              <a:defRPr sz="1200"/>
            </a:lvl1pPr>
          </a:lstStyle>
          <a:p>
            <a:fld id="{C0614E28-7000-42D7-BE9F-52565E38B482}" type="slidenum">
              <a:rPr lang="en-US" smtClean="0"/>
              <a:t>‹#›</a:t>
            </a:fld>
            <a:endParaRPr lang="en-US"/>
          </a:p>
        </p:txBody>
      </p:sp>
    </p:spTree>
    <p:extLst>
      <p:ext uri="{BB962C8B-B14F-4D97-AF65-F5344CB8AC3E}">
        <p14:creationId xmlns:p14="http://schemas.microsoft.com/office/powerpoint/2010/main" val="35039066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88047AC-E957-418F-AA0F-C8604A49A93B}" type="datetime1">
              <a:rPr lang="en-US" smtClean="0"/>
              <a:t>5/19/2020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CF7D67-3BB2-432C-AA83-7A0693929AB9}" type="slidenum">
              <a:rPr lang="en-US" smtClean="0"/>
              <a:t>‹#›</a:t>
            </a:fld>
            <a:endParaRPr lang="en-US"/>
          </a:p>
        </p:txBody>
      </p:sp>
    </p:spTree>
    <p:extLst>
      <p:ext uri="{BB962C8B-B14F-4D97-AF65-F5344CB8AC3E}">
        <p14:creationId xmlns:p14="http://schemas.microsoft.com/office/powerpoint/2010/main" val="39353963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12F08D4-2E9F-4E33-90BF-4C2B2582097C}" type="datetime1">
              <a:rPr lang="en-US" smtClean="0"/>
              <a:t>5/19/2020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CF7D67-3BB2-432C-AA83-7A0693929AB9}" type="slidenum">
              <a:rPr lang="en-US" smtClean="0"/>
              <a:t>‹#›</a:t>
            </a:fld>
            <a:endParaRPr lang="en-US"/>
          </a:p>
        </p:txBody>
      </p:sp>
    </p:spTree>
    <p:extLst>
      <p:ext uri="{BB962C8B-B14F-4D97-AF65-F5344CB8AC3E}">
        <p14:creationId xmlns:p14="http://schemas.microsoft.com/office/powerpoint/2010/main" val="2227553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4AAEF05-2597-4282-AAEC-429E859AA640}" type="datetime1">
              <a:rPr lang="en-US" smtClean="0"/>
              <a:t>5/19/2020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CF7D67-3BB2-432C-AA83-7A0693929AB9}" type="slidenum">
              <a:rPr lang="en-US" smtClean="0"/>
              <a:t>‹#›</a:t>
            </a:fld>
            <a:endParaRPr lang="en-US"/>
          </a:p>
        </p:txBody>
      </p:sp>
    </p:spTree>
    <p:extLst>
      <p:ext uri="{BB962C8B-B14F-4D97-AF65-F5344CB8AC3E}">
        <p14:creationId xmlns:p14="http://schemas.microsoft.com/office/powerpoint/2010/main" val="32694838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B6E4FE6-129C-454C-911F-4865E28F0357}" type="datetime1">
              <a:rPr lang="en-US" smtClean="0"/>
              <a:t>5/19/2020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CF7D67-3BB2-432C-AA83-7A0693929AB9}" type="slidenum">
              <a:rPr lang="en-US" smtClean="0"/>
              <a:t>‹#›</a:t>
            </a:fld>
            <a:endParaRPr lang="en-US"/>
          </a:p>
        </p:txBody>
      </p:sp>
    </p:spTree>
    <p:extLst>
      <p:ext uri="{BB962C8B-B14F-4D97-AF65-F5344CB8AC3E}">
        <p14:creationId xmlns:p14="http://schemas.microsoft.com/office/powerpoint/2010/main" val="5902961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18F2340-E73C-4172-BFFA-4FC72D5FFC0B}" type="datetime1">
              <a:rPr lang="en-US" smtClean="0"/>
              <a:t>5/19/2020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CF7D67-3BB2-432C-AA83-7A0693929AB9}" type="slidenum">
              <a:rPr lang="en-US" smtClean="0"/>
              <a:t>‹#›</a:t>
            </a:fld>
            <a:endParaRPr lang="en-US"/>
          </a:p>
        </p:txBody>
      </p:sp>
    </p:spTree>
    <p:extLst>
      <p:ext uri="{BB962C8B-B14F-4D97-AF65-F5344CB8AC3E}">
        <p14:creationId xmlns:p14="http://schemas.microsoft.com/office/powerpoint/2010/main" val="17009778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11AE2D4-58F3-48B7-AA6B-BAC2FBE7E52A}" type="datetime1">
              <a:rPr lang="en-US" smtClean="0"/>
              <a:t>5/19/2020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9CF7D67-3BB2-432C-AA83-7A0693929AB9}" type="slidenum">
              <a:rPr lang="en-US" smtClean="0"/>
              <a:t>‹#›</a:t>
            </a:fld>
            <a:endParaRPr lang="en-US"/>
          </a:p>
        </p:txBody>
      </p:sp>
    </p:spTree>
    <p:extLst>
      <p:ext uri="{BB962C8B-B14F-4D97-AF65-F5344CB8AC3E}">
        <p14:creationId xmlns:p14="http://schemas.microsoft.com/office/powerpoint/2010/main" val="18618421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24A5758-E621-4035-9CF1-B5302B11F6CD}" type="datetime1">
              <a:rPr lang="en-US" smtClean="0"/>
              <a:t>5/19/2020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9CF7D67-3BB2-432C-AA83-7A0693929AB9}" type="slidenum">
              <a:rPr lang="en-US" smtClean="0"/>
              <a:t>‹#›</a:t>
            </a:fld>
            <a:endParaRPr lang="en-US"/>
          </a:p>
        </p:txBody>
      </p:sp>
    </p:spTree>
    <p:extLst>
      <p:ext uri="{BB962C8B-B14F-4D97-AF65-F5344CB8AC3E}">
        <p14:creationId xmlns:p14="http://schemas.microsoft.com/office/powerpoint/2010/main" val="26646100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81D803D-4479-416A-A93E-BA723B1189D1}" type="datetime1">
              <a:rPr lang="en-US" smtClean="0"/>
              <a:t>5/19/2020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9CF7D67-3BB2-432C-AA83-7A0693929AB9}" type="slidenum">
              <a:rPr lang="en-US" smtClean="0"/>
              <a:t>‹#›</a:t>
            </a:fld>
            <a:endParaRPr lang="en-US"/>
          </a:p>
        </p:txBody>
      </p:sp>
    </p:spTree>
    <p:extLst>
      <p:ext uri="{BB962C8B-B14F-4D97-AF65-F5344CB8AC3E}">
        <p14:creationId xmlns:p14="http://schemas.microsoft.com/office/powerpoint/2010/main" val="36073566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C12B011-6916-44F9-B78F-D59EB04A3437}" type="datetime1">
              <a:rPr lang="en-US" smtClean="0"/>
              <a:t>5/19/2020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9CF7D67-3BB2-432C-AA83-7A0693929AB9}" type="slidenum">
              <a:rPr lang="en-US" smtClean="0"/>
              <a:t>‹#›</a:t>
            </a:fld>
            <a:endParaRPr lang="en-US"/>
          </a:p>
        </p:txBody>
      </p:sp>
    </p:spTree>
    <p:extLst>
      <p:ext uri="{BB962C8B-B14F-4D97-AF65-F5344CB8AC3E}">
        <p14:creationId xmlns:p14="http://schemas.microsoft.com/office/powerpoint/2010/main" val="23879745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A01F031-B751-4390-865B-44480491F58F}" type="datetime1">
              <a:rPr lang="en-US" smtClean="0"/>
              <a:t>5/19/2020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9CF7D67-3BB2-432C-AA83-7A0693929AB9}" type="slidenum">
              <a:rPr lang="en-US" smtClean="0"/>
              <a:t>‹#›</a:t>
            </a:fld>
            <a:endParaRPr lang="en-US"/>
          </a:p>
        </p:txBody>
      </p:sp>
    </p:spTree>
    <p:extLst>
      <p:ext uri="{BB962C8B-B14F-4D97-AF65-F5344CB8AC3E}">
        <p14:creationId xmlns:p14="http://schemas.microsoft.com/office/powerpoint/2010/main" val="29614075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6236058-4D77-4E36-9D63-1A188EE48AB6}" type="datetime1">
              <a:rPr lang="en-US" smtClean="0"/>
              <a:t>5/19/2020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9CF7D67-3BB2-432C-AA83-7A0693929AB9}" type="slidenum">
              <a:rPr lang="en-US" smtClean="0"/>
              <a:t>‹#›</a:t>
            </a:fld>
            <a:endParaRPr lang="en-US"/>
          </a:p>
        </p:txBody>
      </p:sp>
    </p:spTree>
    <p:extLst>
      <p:ext uri="{BB962C8B-B14F-4D97-AF65-F5344CB8AC3E}">
        <p14:creationId xmlns:p14="http://schemas.microsoft.com/office/powerpoint/2010/main" val="14080477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A7DF58C-ED9C-44C8-8B25-92D251CD6B83}" type="datetime1">
              <a:rPr lang="en-US" smtClean="0"/>
              <a:t>5/19/2020</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9CF7D67-3BB2-432C-AA83-7A0693929AB9}" type="slidenum">
              <a:rPr lang="en-US" smtClean="0"/>
              <a:t>‹#›</a:t>
            </a:fld>
            <a:endParaRPr lang="en-US"/>
          </a:p>
        </p:txBody>
      </p:sp>
    </p:spTree>
    <p:extLst>
      <p:ext uri="{BB962C8B-B14F-4D97-AF65-F5344CB8AC3E}">
        <p14:creationId xmlns:p14="http://schemas.microsoft.com/office/powerpoint/2010/main" val="163091448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gi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18.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gi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0.png"/><Relationship Id="rId5" Type="http://schemas.microsoft.com/office/2007/relationships/hdphoto" Target="../media/hdphoto2.wdp"/><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3905D-771F-4289-AE06-47406C082987}"/>
              </a:ext>
            </a:extLst>
          </p:cNvPr>
          <p:cNvSpPr>
            <a:spLocks noGrp="1"/>
          </p:cNvSpPr>
          <p:nvPr>
            <p:ph type="ctrTitle"/>
          </p:nvPr>
        </p:nvSpPr>
        <p:spPr>
          <a:xfrm>
            <a:off x="914400" y="862013"/>
            <a:ext cx="10363200" cy="2387600"/>
          </a:xfrm>
        </p:spPr>
        <p:txBody>
          <a:bodyPr>
            <a:normAutofit/>
          </a:bodyPr>
          <a:lstStyle/>
          <a:p>
            <a:r>
              <a:rPr lang="en-US" sz="4800">
                <a:solidFill>
                  <a:srgbClr val="0070C0"/>
                </a:solidFill>
              </a:rPr>
              <a:t>WFIRST CGI</a:t>
            </a:r>
            <a:br>
              <a:rPr lang="en-US" sz="4800">
                <a:solidFill>
                  <a:srgbClr val="0070C0"/>
                </a:solidFill>
              </a:rPr>
            </a:br>
            <a:r>
              <a:rPr lang="en-US" sz="4800">
                <a:solidFill>
                  <a:srgbClr val="0070C0"/>
                </a:solidFill>
              </a:rPr>
              <a:t>OS9 Time Series Simulations</a:t>
            </a:r>
            <a:br>
              <a:rPr lang="en-US" sz="4800">
                <a:solidFill>
                  <a:srgbClr val="0070C0"/>
                </a:solidFill>
              </a:rPr>
            </a:br>
            <a:r>
              <a:rPr lang="en-US" sz="4000">
                <a:solidFill>
                  <a:srgbClr val="0070C0"/>
                </a:solidFill>
              </a:rPr>
              <a:t>(Hybrid Lyot Coronagraph, Band 1)</a:t>
            </a:r>
            <a:endParaRPr lang="en-US" sz="4800">
              <a:solidFill>
                <a:srgbClr val="0070C0"/>
              </a:solidFill>
            </a:endParaRPr>
          </a:p>
        </p:txBody>
      </p:sp>
      <p:sp>
        <p:nvSpPr>
          <p:cNvPr id="3" name="Subtitle 2">
            <a:extLst>
              <a:ext uri="{FF2B5EF4-FFF2-40B4-BE49-F238E27FC236}">
                <a16:creationId xmlns:a16="http://schemas.microsoft.com/office/drawing/2014/main" id="{4533C9FA-5190-42DB-948E-DE8DFBA421E1}"/>
              </a:ext>
            </a:extLst>
          </p:cNvPr>
          <p:cNvSpPr>
            <a:spLocks noGrp="1"/>
          </p:cNvSpPr>
          <p:nvPr>
            <p:ph type="subTitle" idx="1"/>
          </p:nvPr>
        </p:nvSpPr>
        <p:spPr>
          <a:xfrm>
            <a:off x="1524000" y="3683000"/>
            <a:ext cx="9144000" cy="2895600"/>
          </a:xfrm>
        </p:spPr>
        <p:txBody>
          <a:bodyPr>
            <a:normAutofit/>
          </a:bodyPr>
          <a:lstStyle/>
          <a:p>
            <a:endParaRPr lang="en-US" sz="2000"/>
          </a:p>
          <a:p>
            <a:r>
              <a:rPr lang="en-US" sz="2900"/>
              <a:t>John Krist </a:t>
            </a:r>
          </a:p>
          <a:p>
            <a:r>
              <a:rPr lang="en-US" sz="2000"/>
              <a:t>(Jet Propulsion Laboratory, California Inst. of Technology)</a:t>
            </a:r>
          </a:p>
          <a:p>
            <a:endParaRPr lang="en-US" sz="2000"/>
          </a:p>
          <a:p>
            <a:r>
              <a:rPr lang="en-US" sz="2000"/>
              <a:t>1 May 2020</a:t>
            </a:r>
          </a:p>
          <a:p>
            <a:r>
              <a:rPr lang="en-US" sz="2000"/>
              <a:t>Revised 19 May 2020</a:t>
            </a:r>
          </a:p>
        </p:txBody>
      </p:sp>
      <p:pic>
        <p:nvPicPr>
          <p:cNvPr id="7" name="Picture 6">
            <a:extLst>
              <a:ext uri="{FF2B5EF4-FFF2-40B4-BE49-F238E27FC236}">
                <a16:creationId xmlns:a16="http://schemas.microsoft.com/office/drawing/2014/main" id="{449A2CE4-8771-4922-BA7B-7FA07D574C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600" y="59972"/>
            <a:ext cx="3594100" cy="998361"/>
          </a:xfrm>
          <a:prstGeom prst="rect">
            <a:avLst/>
          </a:prstGeom>
        </p:spPr>
      </p:pic>
      <p:sp>
        <p:nvSpPr>
          <p:cNvPr id="5" name="TextBox 4">
            <a:extLst>
              <a:ext uri="{FF2B5EF4-FFF2-40B4-BE49-F238E27FC236}">
                <a16:creationId xmlns:a16="http://schemas.microsoft.com/office/drawing/2014/main" id="{E4FCDF1E-ADA9-4FB3-A0F3-31FB3AB41426}"/>
              </a:ext>
            </a:extLst>
          </p:cNvPr>
          <p:cNvSpPr txBox="1"/>
          <p:nvPr/>
        </p:nvSpPr>
        <p:spPr>
          <a:xfrm>
            <a:off x="3088556" y="6382821"/>
            <a:ext cx="6088526" cy="261610"/>
          </a:xfrm>
          <a:prstGeom prst="rect">
            <a:avLst/>
          </a:prstGeom>
          <a:noFill/>
        </p:spPr>
        <p:txBody>
          <a:bodyPr wrap="none" rtlCol="0">
            <a:spAutoFit/>
          </a:bodyPr>
          <a:lstStyle/>
          <a:p>
            <a:pPr algn="ctr"/>
            <a:r>
              <a:rPr lang="en-US" sz="1100">
                <a:solidFill>
                  <a:schemeClr val="bg2">
                    <a:lumMod val="75000"/>
                  </a:schemeClr>
                </a:solidFill>
              </a:rPr>
              <a:t>© 2020, California Institute of Technology.  All rights reserved. Government sponsorship acknowledged.</a:t>
            </a:r>
          </a:p>
        </p:txBody>
      </p:sp>
    </p:spTree>
    <p:extLst>
      <p:ext uri="{BB962C8B-B14F-4D97-AF65-F5344CB8AC3E}">
        <p14:creationId xmlns:p14="http://schemas.microsoft.com/office/powerpoint/2010/main" val="32619663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B43818A0-51B0-42F8-8F47-6B4682807EE5}"/>
              </a:ext>
            </a:extLst>
          </p:cNvPr>
          <p:cNvSpPr txBox="1"/>
          <p:nvPr/>
        </p:nvSpPr>
        <p:spPr>
          <a:xfrm>
            <a:off x="4640533" y="6285015"/>
            <a:ext cx="3426066" cy="338554"/>
          </a:xfrm>
          <a:prstGeom prst="rect">
            <a:avLst/>
          </a:prstGeom>
          <a:noFill/>
        </p:spPr>
        <p:txBody>
          <a:bodyPr wrap="none" rtlCol="0">
            <a:spAutoFit/>
          </a:bodyPr>
          <a:lstStyle/>
          <a:p>
            <a:pPr algn="ctr"/>
            <a:r>
              <a:rPr lang="en-US" sz="1600" i="1">
                <a:solidFill>
                  <a:srgbClr val="0070C0"/>
                </a:solidFill>
              </a:rPr>
              <a:t>Grey regions are time on reference star</a:t>
            </a:r>
          </a:p>
        </p:txBody>
      </p:sp>
      <p:sp>
        <p:nvSpPr>
          <p:cNvPr id="3" name="Slide Number Placeholder 2">
            <a:extLst>
              <a:ext uri="{FF2B5EF4-FFF2-40B4-BE49-F238E27FC236}">
                <a16:creationId xmlns:a16="http://schemas.microsoft.com/office/drawing/2014/main" id="{FDF3BFFE-A2A7-4323-9E43-21FDBF5ADF47}"/>
              </a:ext>
            </a:extLst>
          </p:cNvPr>
          <p:cNvSpPr>
            <a:spLocks noGrp="1"/>
          </p:cNvSpPr>
          <p:nvPr>
            <p:ph type="sldNum" sz="quarter" idx="12"/>
          </p:nvPr>
        </p:nvSpPr>
        <p:spPr/>
        <p:txBody>
          <a:bodyPr/>
          <a:lstStyle/>
          <a:p>
            <a:fld id="{39CF7D67-3BB2-432C-AA83-7A0693929AB9}" type="slidenum">
              <a:rPr lang="en-US" smtClean="0"/>
              <a:t>10</a:t>
            </a:fld>
            <a:endParaRPr lang="en-US"/>
          </a:p>
        </p:txBody>
      </p:sp>
      <p:pic>
        <p:nvPicPr>
          <p:cNvPr id="4" name="Picture 3">
            <a:extLst>
              <a:ext uri="{FF2B5EF4-FFF2-40B4-BE49-F238E27FC236}">
                <a16:creationId xmlns:a16="http://schemas.microsoft.com/office/drawing/2014/main" id="{D3C3E87C-00FB-4324-9C2F-83E2A1B685AC}"/>
              </a:ext>
            </a:extLst>
          </p:cNvPr>
          <p:cNvPicPr>
            <a:picLocks noChangeAspect="1"/>
          </p:cNvPicPr>
          <p:nvPr/>
        </p:nvPicPr>
        <p:blipFill>
          <a:blip r:embed="rId2"/>
          <a:stretch>
            <a:fillRect/>
          </a:stretch>
        </p:blipFill>
        <p:spPr>
          <a:xfrm>
            <a:off x="2206546" y="627292"/>
            <a:ext cx="7283818" cy="5603415"/>
          </a:xfrm>
          <a:prstGeom prst="rect">
            <a:avLst/>
          </a:prstGeom>
        </p:spPr>
      </p:pic>
      <p:sp>
        <p:nvSpPr>
          <p:cNvPr id="5" name="Title 1">
            <a:extLst>
              <a:ext uri="{FF2B5EF4-FFF2-40B4-BE49-F238E27FC236}">
                <a16:creationId xmlns:a16="http://schemas.microsoft.com/office/drawing/2014/main" id="{23F93CF6-349F-49FB-BE60-425AF6073A17}"/>
              </a:ext>
            </a:extLst>
          </p:cNvPr>
          <p:cNvSpPr>
            <a:spLocks noGrp="1"/>
          </p:cNvSpPr>
          <p:nvPr>
            <p:ph type="title"/>
          </p:nvPr>
        </p:nvSpPr>
        <p:spPr>
          <a:xfrm>
            <a:off x="838200" y="47531"/>
            <a:ext cx="10515600" cy="772632"/>
          </a:xfrm>
        </p:spPr>
        <p:txBody>
          <a:bodyPr>
            <a:normAutofit/>
          </a:bodyPr>
          <a:lstStyle/>
          <a:p>
            <a:pPr algn="ctr"/>
            <a:r>
              <a:rPr lang="en-US" sz="3200"/>
              <a:t>Zernikes changes from STOP modeling (pre-LOWFS/C)</a:t>
            </a:r>
          </a:p>
        </p:txBody>
      </p:sp>
    </p:spTree>
    <p:extLst>
      <p:ext uri="{BB962C8B-B14F-4D97-AF65-F5344CB8AC3E}">
        <p14:creationId xmlns:p14="http://schemas.microsoft.com/office/powerpoint/2010/main" val="3128332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1733338-1782-4F18-803E-EB0462ABB5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2597" y="1174856"/>
            <a:ext cx="7124426" cy="5206789"/>
          </a:xfrm>
          <a:prstGeom prst="rect">
            <a:avLst/>
          </a:prstGeom>
        </p:spPr>
      </p:pic>
      <p:sp>
        <p:nvSpPr>
          <p:cNvPr id="3" name="Title 1">
            <a:extLst>
              <a:ext uri="{FF2B5EF4-FFF2-40B4-BE49-F238E27FC236}">
                <a16:creationId xmlns:a16="http://schemas.microsoft.com/office/drawing/2014/main" id="{5C516537-2841-4B51-8E14-02EE4BA688DC}"/>
              </a:ext>
            </a:extLst>
          </p:cNvPr>
          <p:cNvSpPr>
            <a:spLocks noGrp="1"/>
          </p:cNvSpPr>
          <p:nvPr>
            <p:ph type="title"/>
          </p:nvPr>
        </p:nvSpPr>
        <p:spPr>
          <a:xfrm>
            <a:off x="838200" y="91981"/>
            <a:ext cx="10515600" cy="772632"/>
          </a:xfrm>
        </p:spPr>
        <p:txBody>
          <a:bodyPr>
            <a:normAutofit fontScale="90000"/>
          </a:bodyPr>
          <a:lstStyle/>
          <a:p>
            <a:pPr algn="ctr"/>
            <a:r>
              <a:rPr lang="en-US" sz="3200"/>
              <a:t>Instrument Carrier/CGI interface pupil shear from STOP modeling</a:t>
            </a:r>
            <a:br>
              <a:rPr lang="en-US" sz="3200"/>
            </a:br>
            <a:r>
              <a:rPr lang="en-US" sz="2700"/>
              <a:t>(no MUF applied in plot)</a:t>
            </a:r>
            <a:endParaRPr lang="en-US" sz="3200"/>
          </a:p>
        </p:txBody>
      </p:sp>
      <p:sp>
        <p:nvSpPr>
          <p:cNvPr id="2" name="Slide Number Placeholder 1">
            <a:extLst>
              <a:ext uri="{FF2B5EF4-FFF2-40B4-BE49-F238E27FC236}">
                <a16:creationId xmlns:a16="http://schemas.microsoft.com/office/drawing/2014/main" id="{2FEFBD54-31F0-4267-A19F-9D68651ED115}"/>
              </a:ext>
            </a:extLst>
          </p:cNvPr>
          <p:cNvSpPr>
            <a:spLocks noGrp="1"/>
          </p:cNvSpPr>
          <p:nvPr>
            <p:ph type="sldNum" sz="quarter" idx="12"/>
          </p:nvPr>
        </p:nvSpPr>
        <p:spPr/>
        <p:txBody>
          <a:bodyPr/>
          <a:lstStyle/>
          <a:p>
            <a:fld id="{39CF7D67-3BB2-432C-AA83-7A0693929AB9}" type="slidenum">
              <a:rPr lang="en-US" smtClean="0"/>
              <a:t>11</a:t>
            </a:fld>
            <a:endParaRPr lang="en-US"/>
          </a:p>
        </p:txBody>
      </p:sp>
    </p:spTree>
    <p:extLst>
      <p:ext uri="{BB962C8B-B14F-4D97-AF65-F5344CB8AC3E}">
        <p14:creationId xmlns:p14="http://schemas.microsoft.com/office/powerpoint/2010/main" val="15374983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0A4E8B9-01F9-4D6F-BAB2-EE03FF97A3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78729" y="1052206"/>
            <a:ext cx="6532186" cy="4913643"/>
          </a:xfrm>
          <a:prstGeom prst="rect">
            <a:avLst/>
          </a:prstGeom>
        </p:spPr>
      </p:pic>
      <p:sp>
        <p:nvSpPr>
          <p:cNvPr id="2" name="TextBox 1">
            <a:extLst>
              <a:ext uri="{FF2B5EF4-FFF2-40B4-BE49-F238E27FC236}">
                <a16:creationId xmlns:a16="http://schemas.microsoft.com/office/drawing/2014/main" id="{0D36393F-1A6E-47D6-AAAD-0EA0180F6122}"/>
              </a:ext>
            </a:extLst>
          </p:cNvPr>
          <p:cNvSpPr txBox="1"/>
          <p:nvPr/>
        </p:nvSpPr>
        <p:spPr>
          <a:xfrm>
            <a:off x="3759205" y="6116866"/>
            <a:ext cx="5160387" cy="461665"/>
          </a:xfrm>
          <a:prstGeom prst="rect">
            <a:avLst/>
          </a:prstGeom>
          <a:noFill/>
        </p:spPr>
        <p:txBody>
          <a:bodyPr wrap="none" rtlCol="0">
            <a:spAutoFit/>
          </a:bodyPr>
          <a:lstStyle/>
          <a:p>
            <a:r>
              <a:rPr lang="en-US" sz="2400"/>
              <a:t>DM</a:t>
            </a:r>
            <a:r>
              <a:rPr lang="en-US" sz="2400" baseline="-25000"/>
              <a:t>new</a:t>
            </a:r>
            <a:r>
              <a:rPr lang="en-US" sz="2400"/>
              <a:t>[x,y] = DM</a:t>
            </a:r>
            <a:r>
              <a:rPr lang="en-US" sz="2400" baseline="-25000"/>
              <a:t>old</a:t>
            </a:r>
            <a:r>
              <a:rPr lang="en-US" sz="2400"/>
              <a:t>[x,y](1 + 0.026 Δ</a:t>
            </a:r>
            <a:r>
              <a:rPr lang="en-US" sz="2400" baseline="-25000"/>
              <a:t>tempK</a:t>
            </a:r>
            <a:r>
              <a:rPr lang="en-US" sz="2400"/>
              <a:t>)</a:t>
            </a:r>
          </a:p>
        </p:txBody>
      </p:sp>
      <p:sp>
        <p:nvSpPr>
          <p:cNvPr id="4" name="Title 1">
            <a:extLst>
              <a:ext uri="{FF2B5EF4-FFF2-40B4-BE49-F238E27FC236}">
                <a16:creationId xmlns:a16="http://schemas.microsoft.com/office/drawing/2014/main" id="{53CCD3A8-EE81-4292-AE98-11F16B864945}"/>
              </a:ext>
            </a:extLst>
          </p:cNvPr>
          <p:cNvSpPr>
            <a:spLocks noGrp="1"/>
          </p:cNvSpPr>
          <p:nvPr>
            <p:ph type="title"/>
          </p:nvPr>
        </p:nvSpPr>
        <p:spPr>
          <a:xfrm>
            <a:off x="838200" y="47531"/>
            <a:ext cx="10515600" cy="772632"/>
          </a:xfrm>
        </p:spPr>
        <p:txBody>
          <a:bodyPr>
            <a:normAutofit/>
          </a:bodyPr>
          <a:lstStyle/>
          <a:p>
            <a:pPr algn="ctr"/>
            <a:r>
              <a:rPr lang="en-US" sz="3200"/>
              <a:t>DM temperature change from STOP modeling</a:t>
            </a:r>
          </a:p>
        </p:txBody>
      </p:sp>
      <p:sp>
        <p:nvSpPr>
          <p:cNvPr id="3" name="TextBox 2">
            <a:extLst>
              <a:ext uri="{FF2B5EF4-FFF2-40B4-BE49-F238E27FC236}">
                <a16:creationId xmlns:a16="http://schemas.microsoft.com/office/drawing/2014/main" id="{B3640562-B2C0-4CAC-AA39-EBB06842F8AF}"/>
              </a:ext>
            </a:extLst>
          </p:cNvPr>
          <p:cNvSpPr txBox="1"/>
          <p:nvPr/>
        </p:nvSpPr>
        <p:spPr>
          <a:xfrm>
            <a:off x="9518650" y="2844800"/>
            <a:ext cx="2158220" cy="954107"/>
          </a:xfrm>
          <a:prstGeom prst="rect">
            <a:avLst/>
          </a:prstGeom>
          <a:noFill/>
        </p:spPr>
        <p:txBody>
          <a:bodyPr wrap="none" rtlCol="0">
            <a:spAutoFit/>
          </a:bodyPr>
          <a:lstStyle/>
          <a:p>
            <a:pPr algn="ctr"/>
            <a:r>
              <a:rPr lang="en-US" sz="1400"/>
              <a:t>Temperature changes</a:t>
            </a:r>
          </a:p>
          <a:p>
            <a:pPr algn="ctr"/>
            <a:r>
              <a:rPr lang="en-US" sz="1400"/>
              <a:t>dominated by heating</a:t>
            </a:r>
          </a:p>
          <a:p>
            <a:pPr algn="ctr"/>
            <a:r>
              <a:rPr lang="en-US" sz="1400"/>
              <a:t>due to mechanism motion;</a:t>
            </a:r>
          </a:p>
          <a:p>
            <a:pPr algn="ctr"/>
            <a:r>
              <a:rPr lang="en-US" sz="1400"/>
              <a:t>lags due to thermal control</a:t>
            </a:r>
          </a:p>
        </p:txBody>
      </p:sp>
      <p:sp>
        <p:nvSpPr>
          <p:cNvPr id="6" name="Slide Number Placeholder 5">
            <a:extLst>
              <a:ext uri="{FF2B5EF4-FFF2-40B4-BE49-F238E27FC236}">
                <a16:creationId xmlns:a16="http://schemas.microsoft.com/office/drawing/2014/main" id="{AF3D50F9-EF18-400C-8919-7BC56F7B734A}"/>
              </a:ext>
            </a:extLst>
          </p:cNvPr>
          <p:cNvSpPr>
            <a:spLocks noGrp="1"/>
          </p:cNvSpPr>
          <p:nvPr>
            <p:ph type="sldNum" sz="quarter" idx="12"/>
          </p:nvPr>
        </p:nvSpPr>
        <p:spPr/>
        <p:txBody>
          <a:bodyPr/>
          <a:lstStyle/>
          <a:p>
            <a:fld id="{39CF7D67-3BB2-432C-AA83-7A0693929AB9}" type="slidenum">
              <a:rPr lang="en-US" smtClean="0"/>
              <a:t>12</a:t>
            </a:fld>
            <a:endParaRPr lang="en-US"/>
          </a:p>
        </p:txBody>
      </p:sp>
    </p:spTree>
    <p:extLst>
      <p:ext uri="{BB962C8B-B14F-4D97-AF65-F5344CB8AC3E}">
        <p14:creationId xmlns:p14="http://schemas.microsoft.com/office/powerpoint/2010/main" val="37756348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C01C9-285A-4EE3-9F20-97BB68BE17EA}"/>
              </a:ext>
            </a:extLst>
          </p:cNvPr>
          <p:cNvSpPr>
            <a:spLocks noGrp="1"/>
          </p:cNvSpPr>
          <p:nvPr>
            <p:ph type="title"/>
          </p:nvPr>
        </p:nvSpPr>
        <p:spPr>
          <a:xfrm>
            <a:off x="838200" y="137505"/>
            <a:ext cx="10515600" cy="755664"/>
          </a:xfrm>
        </p:spPr>
        <p:txBody>
          <a:bodyPr/>
          <a:lstStyle/>
          <a:p>
            <a:pPr algn="ctr"/>
            <a:r>
              <a:rPr lang="en-US"/>
              <a:t>OS9 Wheel Speeds</a:t>
            </a:r>
          </a:p>
        </p:txBody>
      </p:sp>
      <p:sp>
        <p:nvSpPr>
          <p:cNvPr id="4" name="Slide Number Placeholder 3">
            <a:extLst>
              <a:ext uri="{FF2B5EF4-FFF2-40B4-BE49-F238E27FC236}">
                <a16:creationId xmlns:a16="http://schemas.microsoft.com/office/drawing/2014/main" id="{4465F982-C615-4603-AC26-E292A2261FBB}"/>
              </a:ext>
            </a:extLst>
          </p:cNvPr>
          <p:cNvSpPr>
            <a:spLocks noGrp="1"/>
          </p:cNvSpPr>
          <p:nvPr>
            <p:ph type="sldNum" sz="quarter" idx="12"/>
          </p:nvPr>
        </p:nvSpPr>
        <p:spPr/>
        <p:txBody>
          <a:bodyPr/>
          <a:lstStyle/>
          <a:p>
            <a:fld id="{39CF7D67-3BB2-432C-AA83-7A0693929AB9}" type="slidenum">
              <a:rPr lang="en-US" smtClean="0"/>
              <a:t>13</a:t>
            </a:fld>
            <a:endParaRPr lang="en-US"/>
          </a:p>
        </p:txBody>
      </p:sp>
      <p:pic>
        <p:nvPicPr>
          <p:cNvPr id="5" name="Picture 4">
            <a:extLst>
              <a:ext uri="{FF2B5EF4-FFF2-40B4-BE49-F238E27FC236}">
                <a16:creationId xmlns:a16="http://schemas.microsoft.com/office/drawing/2014/main" id="{1A7EE58A-533B-3640-8159-E6A8DCB3BC7A}"/>
              </a:ext>
            </a:extLst>
          </p:cNvPr>
          <p:cNvPicPr>
            <a:picLocks noChangeAspect="1"/>
          </p:cNvPicPr>
          <p:nvPr/>
        </p:nvPicPr>
        <p:blipFill>
          <a:blip r:embed="rId2"/>
          <a:stretch>
            <a:fillRect/>
          </a:stretch>
        </p:blipFill>
        <p:spPr>
          <a:xfrm>
            <a:off x="275007" y="1048533"/>
            <a:ext cx="11790947" cy="5352469"/>
          </a:xfrm>
          <a:prstGeom prst="rect">
            <a:avLst/>
          </a:prstGeom>
        </p:spPr>
      </p:pic>
      <p:sp>
        <p:nvSpPr>
          <p:cNvPr id="6" name="TextBox 5">
            <a:extLst>
              <a:ext uri="{FF2B5EF4-FFF2-40B4-BE49-F238E27FC236}">
                <a16:creationId xmlns:a16="http://schemas.microsoft.com/office/drawing/2014/main" id="{CD21C208-F055-4105-89EB-206CE5405384}"/>
              </a:ext>
            </a:extLst>
          </p:cNvPr>
          <p:cNvSpPr txBox="1"/>
          <p:nvPr/>
        </p:nvSpPr>
        <p:spPr>
          <a:xfrm>
            <a:off x="529388" y="6118918"/>
            <a:ext cx="341760" cy="276999"/>
          </a:xfrm>
          <a:prstGeom prst="rect">
            <a:avLst/>
          </a:prstGeom>
          <a:solidFill>
            <a:srgbClr val="F0F1F1"/>
          </a:solidFill>
          <a:ln>
            <a:noFill/>
          </a:ln>
        </p:spPr>
        <p:txBody>
          <a:bodyPr wrap="none" rtlCol="0">
            <a:spAutoFit/>
          </a:bodyPr>
          <a:lstStyle/>
          <a:p>
            <a:pPr algn="ctr"/>
            <a:r>
              <a:rPr lang="en-US" sz="1200"/>
              <a:t>35</a:t>
            </a:r>
          </a:p>
        </p:txBody>
      </p:sp>
      <p:sp>
        <p:nvSpPr>
          <p:cNvPr id="7" name="TextBox 6">
            <a:extLst>
              <a:ext uri="{FF2B5EF4-FFF2-40B4-BE49-F238E27FC236}">
                <a16:creationId xmlns:a16="http://schemas.microsoft.com/office/drawing/2014/main" id="{0F4B4952-83D9-480B-BAE9-0F9055D6896C}"/>
              </a:ext>
            </a:extLst>
          </p:cNvPr>
          <p:cNvSpPr txBox="1"/>
          <p:nvPr/>
        </p:nvSpPr>
        <p:spPr>
          <a:xfrm>
            <a:off x="2118703" y="6120064"/>
            <a:ext cx="341760" cy="276999"/>
          </a:xfrm>
          <a:prstGeom prst="rect">
            <a:avLst/>
          </a:prstGeom>
          <a:solidFill>
            <a:srgbClr val="F0F1F1"/>
          </a:solidFill>
          <a:ln>
            <a:noFill/>
          </a:ln>
        </p:spPr>
        <p:txBody>
          <a:bodyPr wrap="none" rtlCol="0">
            <a:spAutoFit/>
          </a:bodyPr>
          <a:lstStyle/>
          <a:p>
            <a:pPr algn="ctr"/>
            <a:r>
              <a:rPr lang="en-US" sz="1200"/>
              <a:t>40</a:t>
            </a:r>
          </a:p>
        </p:txBody>
      </p:sp>
      <p:sp>
        <p:nvSpPr>
          <p:cNvPr id="8" name="TextBox 7">
            <a:extLst>
              <a:ext uri="{FF2B5EF4-FFF2-40B4-BE49-F238E27FC236}">
                <a16:creationId xmlns:a16="http://schemas.microsoft.com/office/drawing/2014/main" id="{E222D5C3-F85D-436D-8D5B-3D6A40E5484D}"/>
              </a:ext>
            </a:extLst>
          </p:cNvPr>
          <p:cNvSpPr txBox="1"/>
          <p:nvPr/>
        </p:nvSpPr>
        <p:spPr>
          <a:xfrm>
            <a:off x="3714895" y="6121210"/>
            <a:ext cx="341760" cy="276999"/>
          </a:xfrm>
          <a:prstGeom prst="rect">
            <a:avLst/>
          </a:prstGeom>
          <a:solidFill>
            <a:srgbClr val="F0F1F1"/>
          </a:solidFill>
          <a:ln>
            <a:noFill/>
          </a:ln>
        </p:spPr>
        <p:txBody>
          <a:bodyPr wrap="none" rtlCol="0">
            <a:spAutoFit/>
          </a:bodyPr>
          <a:lstStyle/>
          <a:p>
            <a:pPr algn="ctr"/>
            <a:r>
              <a:rPr lang="en-US" sz="1200"/>
              <a:t>45</a:t>
            </a:r>
          </a:p>
        </p:txBody>
      </p:sp>
      <p:sp>
        <p:nvSpPr>
          <p:cNvPr id="9" name="TextBox 8">
            <a:extLst>
              <a:ext uri="{FF2B5EF4-FFF2-40B4-BE49-F238E27FC236}">
                <a16:creationId xmlns:a16="http://schemas.microsoft.com/office/drawing/2014/main" id="{22CAE8C2-BEC9-491D-AAF6-E11BEBDB59CA}"/>
              </a:ext>
            </a:extLst>
          </p:cNvPr>
          <p:cNvSpPr txBox="1"/>
          <p:nvPr/>
        </p:nvSpPr>
        <p:spPr>
          <a:xfrm>
            <a:off x="5311086" y="6122356"/>
            <a:ext cx="341760" cy="276999"/>
          </a:xfrm>
          <a:prstGeom prst="rect">
            <a:avLst/>
          </a:prstGeom>
          <a:solidFill>
            <a:srgbClr val="F0F1F1"/>
          </a:solidFill>
          <a:ln>
            <a:noFill/>
          </a:ln>
        </p:spPr>
        <p:txBody>
          <a:bodyPr wrap="none" rtlCol="0">
            <a:spAutoFit/>
          </a:bodyPr>
          <a:lstStyle/>
          <a:p>
            <a:pPr algn="ctr"/>
            <a:r>
              <a:rPr lang="en-US" sz="1200"/>
              <a:t>50</a:t>
            </a:r>
          </a:p>
        </p:txBody>
      </p:sp>
      <p:sp>
        <p:nvSpPr>
          <p:cNvPr id="10" name="TextBox 9">
            <a:extLst>
              <a:ext uri="{FF2B5EF4-FFF2-40B4-BE49-F238E27FC236}">
                <a16:creationId xmlns:a16="http://schemas.microsoft.com/office/drawing/2014/main" id="{DEBBBDAC-F943-4D3F-83EB-80A317058397}"/>
              </a:ext>
            </a:extLst>
          </p:cNvPr>
          <p:cNvSpPr txBox="1"/>
          <p:nvPr/>
        </p:nvSpPr>
        <p:spPr>
          <a:xfrm>
            <a:off x="6914152" y="6123502"/>
            <a:ext cx="341760" cy="276999"/>
          </a:xfrm>
          <a:prstGeom prst="rect">
            <a:avLst/>
          </a:prstGeom>
          <a:solidFill>
            <a:srgbClr val="F0F1F1"/>
          </a:solidFill>
          <a:ln>
            <a:noFill/>
          </a:ln>
        </p:spPr>
        <p:txBody>
          <a:bodyPr wrap="none" rtlCol="0">
            <a:spAutoFit/>
          </a:bodyPr>
          <a:lstStyle/>
          <a:p>
            <a:pPr algn="ctr"/>
            <a:r>
              <a:rPr lang="en-US" sz="1200"/>
              <a:t>55</a:t>
            </a:r>
          </a:p>
        </p:txBody>
      </p:sp>
      <p:sp>
        <p:nvSpPr>
          <p:cNvPr id="11" name="TextBox 10">
            <a:extLst>
              <a:ext uri="{FF2B5EF4-FFF2-40B4-BE49-F238E27FC236}">
                <a16:creationId xmlns:a16="http://schemas.microsoft.com/office/drawing/2014/main" id="{86D864BD-BEF8-4786-9C10-A3BE7B385863}"/>
              </a:ext>
            </a:extLst>
          </p:cNvPr>
          <p:cNvSpPr txBox="1"/>
          <p:nvPr/>
        </p:nvSpPr>
        <p:spPr>
          <a:xfrm>
            <a:off x="8517217" y="6124648"/>
            <a:ext cx="341760" cy="276999"/>
          </a:xfrm>
          <a:prstGeom prst="rect">
            <a:avLst/>
          </a:prstGeom>
          <a:solidFill>
            <a:srgbClr val="F0F1F1"/>
          </a:solidFill>
          <a:ln>
            <a:noFill/>
          </a:ln>
        </p:spPr>
        <p:txBody>
          <a:bodyPr wrap="none" rtlCol="0">
            <a:spAutoFit/>
          </a:bodyPr>
          <a:lstStyle/>
          <a:p>
            <a:pPr algn="ctr"/>
            <a:r>
              <a:rPr lang="en-US" sz="1200"/>
              <a:t>60</a:t>
            </a:r>
          </a:p>
        </p:txBody>
      </p:sp>
      <p:sp>
        <p:nvSpPr>
          <p:cNvPr id="12" name="TextBox 11">
            <a:extLst>
              <a:ext uri="{FF2B5EF4-FFF2-40B4-BE49-F238E27FC236}">
                <a16:creationId xmlns:a16="http://schemas.microsoft.com/office/drawing/2014/main" id="{73A8B7C7-70C5-4DD0-ABA7-A4E82A67AE78}"/>
              </a:ext>
            </a:extLst>
          </p:cNvPr>
          <p:cNvSpPr txBox="1"/>
          <p:nvPr/>
        </p:nvSpPr>
        <p:spPr>
          <a:xfrm>
            <a:off x="10113409" y="6125794"/>
            <a:ext cx="341760" cy="276999"/>
          </a:xfrm>
          <a:prstGeom prst="rect">
            <a:avLst/>
          </a:prstGeom>
          <a:solidFill>
            <a:srgbClr val="F0F1F1"/>
          </a:solidFill>
          <a:ln>
            <a:noFill/>
          </a:ln>
        </p:spPr>
        <p:txBody>
          <a:bodyPr wrap="none" rtlCol="0">
            <a:spAutoFit/>
          </a:bodyPr>
          <a:lstStyle/>
          <a:p>
            <a:pPr algn="ctr"/>
            <a:r>
              <a:rPr lang="en-US" sz="1200"/>
              <a:t>65</a:t>
            </a:r>
          </a:p>
        </p:txBody>
      </p:sp>
      <p:sp>
        <p:nvSpPr>
          <p:cNvPr id="13" name="TextBox 12">
            <a:extLst>
              <a:ext uri="{FF2B5EF4-FFF2-40B4-BE49-F238E27FC236}">
                <a16:creationId xmlns:a16="http://schemas.microsoft.com/office/drawing/2014/main" id="{33530E01-EB42-4391-8419-2C96A33AFEF6}"/>
              </a:ext>
            </a:extLst>
          </p:cNvPr>
          <p:cNvSpPr txBox="1"/>
          <p:nvPr/>
        </p:nvSpPr>
        <p:spPr>
          <a:xfrm>
            <a:off x="11709599" y="6126940"/>
            <a:ext cx="341760" cy="276999"/>
          </a:xfrm>
          <a:prstGeom prst="rect">
            <a:avLst/>
          </a:prstGeom>
          <a:solidFill>
            <a:srgbClr val="F0F1F1"/>
          </a:solidFill>
          <a:ln>
            <a:noFill/>
          </a:ln>
        </p:spPr>
        <p:txBody>
          <a:bodyPr wrap="none" rtlCol="0">
            <a:spAutoFit/>
          </a:bodyPr>
          <a:lstStyle/>
          <a:p>
            <a:pPr algn="ctr"/>
            <a:r>
              <a:rPr lang="en-US" sz="1200"/>
              <a:t>70</a:t>
            </a:r>
          </a:p>
        </p:txBody>
      </p:sp>
    </p:spTree>
    <p:extLst>
      <p:ext uri="{BB962C8B-B14F-4D97-AF65-F5344CB8AC3E}">
        <p14:creationId xmlns:p14="http://schemas.microsoft.com/office/powerpoint/2010/main" val="1117095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B755FF-4AF8-4C48-96AD-E2B633F17CF5}"/>
              </a:ext>
            </a:extLst>
          </p:cNvPr>
          <p:cNvSpPr>
            <a:spLocks noGrp="1"/>
          </p:cNvSpPr>
          <p:nvPr>
            <p:ph type="title"/>
          </p:nvPr>
        </p:nvSpPr>
        <p:spPr>
          <a:xfrm>
            <a:off x="838200" y="171882"/>
            <a:ext cx="10515600" cy="893168"/>
          </a:xfrm>
        </p:spPr>
        <p:txBody>
          <a:bodyPr/>
          <a:lstStyle/>
          <a:p>
            <a:pPr algn="ctr"/>
            <a:r>
              <a:rPr lang="en-US"/>
              <a:t>OS9 Line-of-sight Jitter (Post-FSM)</a:t>
            </a:r>
          </a:p>
        </p:txBody>
      </p:sp>
      <p:sp>
        <p:nvSpPr>
          <p:cNvPr id="4" name="Slide Number Placeholder 3">
            <a:extLst>
              <a:ext uri="{FF2B5EF4-FFF2-40B4-BE49-F238E27FC236}">
                <a16:creationId xmlns:a16="http://schemas.microsoft.com/office/drawing/2014/main" id="{BFFF2C7A-801C-4CD4-ACE1-3A4224210551}"/>
              </a:ext>
            </a:extLst>
          </p:cNvPr>
          <p:cNvSpPr>
            <a:spLocks noGrp="1"/>
          </p:cNvSpPr>
          <p:nvPr>
            <p:ph type="sldNum" sz="quarter" idx="12"/>
          </p:nvPr>
        </p:nvSpPr>
        <p:spPr/>
        <p:txBody>
          <a:bodyPr/>
          <a:lstStyle/>
          <a:p>
            <a:fld id="{39CF7D67-3BB2-432C-AA83-7A0693929AB9}" type="slidenum">
              <a:rPr lang="en-US" smtClean="0"/>
              <a:t>14</a:t>
            </a:fld>
            <a:endParaRPr lang="en-US"/>
          </a:p>
        </p:txBody>
      </p:sp>
      <p:pic>
        <p:nvPicPr>
          <p:cNvPr id="5" name="Picture 4">
            <a:extLst>
              <a:ext uri="{FF2B5EF4-FFF2-40B4-BE49-F238E27FC236}">
                <a16:creationId xmlns:a16="http://schemas.microsoft.com/office/drawing/2014/main" id="{93C68F81-8075-46A2-9AC8-F48104EA42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4843" y="1158853"/>
            <a:ext cx="7522314" cy="5349494"/>
          </a:xfrm>
          <a:prstGeom prst="rect">
            <a:avLst/>
          </a:prstGeom>
        </p:spPr>
      </p:pic>
    </p:spTree>
    <p:extLst>
      <p:ext uri="{BB962C8B-B14F-4D97-AF65-F5344CB8AC3E}">
        <p14:creationId xmlns:p14="http://schemas.microsoft.com/office/powerpoint/2010/main" val="21332138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B51547-6F5C-482A-9C95-FBF1207AFFDD}"/>
              </a:ext>
            </a:extLst>
          </p:cNvPr>
          <p:cNvSpPr>
            <a:spLocks noGrp="1"/>
          </p:cNvSpPr>
          <p:nvPr>
            <p:ph type="title"/>
          </p:nvPr>
        </p:nvSpPr>
        <p:spPr>
          <a:xfrm>
            <a:off x="838200" y="146050"/>
            <a:ext cx="10515600" cy="738190"/>
          </a:xfrm>
        </p:spPr>
        <p:txBody>
          <a:bodyPr/>
          <a:lstStyle/>
          <a:p>
            <a:pPr algn="ctr"/>
            <a:r>
              <a:rPr lang="en-US"/>
              <a:t>HLC Band 1 Simulations</a:t>
            </a:r>
          </a:p>
        </p:txBody>
      </p:sp>
      <p:sp>
        <p:nvSpPr>
          <p:cNvPr id="3" name="Content Placeholder 2">
            <a:extLst>
              <a:ext uri="{FF2B5EF4-FFF2-40B4-BE49-F238E27FC236}">
                <a16:creationId xmlns:a16="http://schemas.microsoft.com/office/drawing/2014/main" id="{224475F7-F58C-4EDC-84A7-E3A6C0C0954D}"/>
              </a:ext>
            </a:extLst>
          </p:cNvPr>
          <p:cNvSpPr>
            <a:spLocks noGrp="1"/>
          </p:cNvSpPr>
          <p:nvPr>
            <p:ph idx="1"/>
          </p:nvPr>
        </p:nvSpPr>
        <p:spPr>
          <a:xfrm>
            <a:off x="838200" y="1270000"/>
            <a:ext cx="10515600" cy="4906963"/>
          </a:xfrm>
        </p:spPr>
        <p:txBody>
          <a:bodyPr/>
          <a:lstStyle/>
          <a:p>
            <a:r>
              <a:rPr lang="en-US"/>
              <a:t>HLC-20190210 (Phase B flight design)</a:t>
            </a:r>
          </a:p>
          <a:p>
            <a:pPr lvl="1"/>
            <a:r>
              <a:rPr lang="en-US"/>
              <a:t>FPM has azimuthally-varying dielectric over hard-edged, partially-transmissive nickel spot</a:t>
            </a:r>
          </a:p>
          <a:p>
            <a:pPr lvl="1"/>
            <a:r>
              <a:rPr lang="en-US"/>
              <a:t>r = 3 – 9 </a:t>
            </a:r>
            <a:r>
              <a:rPr lang="el-GR"/>
              <a:t>λ</a:t>
            </a:r>
            <a:r>
              <a:rPr lang="en-US" baseline="-25000"/>
              <a:t>c</a:t>
            </a:r>
            <a:r>
              <a:rPr lang="en-US"/>
              <a:t>/D dark hole</a:t>
            </a:r>
          </a:p>
          <a:p>
            <a:r>
              <a:rPr lang="en-US"/>
              <a:t>Band 1: 546 – 603 nm, λ</a:t>
            </a:r>
            <a:r>
              <a:rPr lang="en-US" baseline="-25000"/>
              <a:t>c</a:t>
            </a:r>
            <a:r>
              <a:rPr lang="en-US"/>
              <a:t>=575 nm</a:t>
            </a:r>
          </a:p>
          <a:p>
            <a:r>
              <a:rPr lang="en-US"/>
              <a:t>System model uses a modified FPM with fabrication errors</a:t>
            </a:r>
          </a:p>
          <a:p>
            <a:pPr lvl="1"/>
            <a:r>
              <a:rPr lang="en-US"/>
              <a:t>5% dielectric pattern thickness error</a:t>
            </a:r>
          </a:p>
          <a:p>
            <a:pPr lvl="1"/>
            <a:r>
              <a:rPr lang="en-US"/>
              <a:t>100 nm dielectric thickness error</a:t>
            </a:r>
          </a:p>
          <a:p>
            <a:pPr lvl="1"/>
            <a:r>
              <a:rPr lang="en-US"/>
              <a:t>5% nickel thickness error</a:t>
            </a:r>
          </a:p>
          <a:p>
            <a:r>
              <a:rPr lang="en-US"/>
              <a:t>Control model used by EFC has as-designed FPM</a:t>
            </a:r>
          </a:p>
          <a:p>
            <a:pPr lvl="1"/>
            <a:endParaRPr lang="en-US"/>
          </a:p>
          <a:p>
            <a:endParaRPr lang="en-US"/>
          </a:p>
        </p:txBody>
      </p:sp>
      <p:sp>
        <p:nvSpPr>
          <p:cNvPr id="4" name="Slide Number Placeholder 3">
            <a:extLst>
              <a:ext uri="{FF2B5EF4-FFF2-40B4-BE49-F238E27FC236}">
                <a16:creationId xmlns:a16="http://schemas.microsoft.com/office/drawing/2014/main" id="{A2318C7A-F096-47C8-AB01-FAB90DD5BA41}"/>
              </a:ext>
            </a:extLst>
          </p:cNvPr>
          <p:cNvSpPr>
            <a:spLocks noGrp="1"/>
          </p:cNvSpPr>
          <p:nvPr>
            <p:ph type="sldNum" sz="quarter" idx="12"/>
          </p:nvPr>
        </p:nvSpPr>
        <p:spPr/>
        <p:txBody>
          <a:bodyPr/>
          <a:lstStyle/>
          <a:p>
            <a:fld id="{39CF7D67-3BB2-432C-AA83-7A0693929AB9}" type="slidenum">
              <a:rPr lang="en-US" smtClean="0"/>
              <a:t>15</a:t>
            </a:fld>
            <a:endParaRPr lang="en-US"/>
          </a:p>
        </p:txBody>
      </p:sp>
    </p:spTree>
    <p:extLst>
      <p:ext uri="{BB962C8B-B14F-4D97-AF65-F5344CB8AC3E}">
        <p14:creationId xmlns:p14="http://schemas.microsoft.com/office/powerpoint/2010/main" val="1990585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79D1CE2C-5544-4C38-9FF6-F435963066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2873" y="2684751"/>
            <a:ext cx="3838575" cy="2028825"/>
          </a:xfrm>
          <a:prstGeom prst="rect">
            <a:avLst/>
          </a:prstGeom>
        </p:spPr>
      </p:pic>
      <p:sp>
        <p:nvSpPr>
          <p:cNvPr id="2" name="Title 1">
            <a:extLst>
              <a:ext uri="{FF2B5EF4-FFF2-40B4-BE49-F238E27FC236}">
                <a16:creationId xmlns:a16="http://schemas.microsoft.com/office/drawing/2014/main" id="{53CF003B-0F27-40CC-81B3-317AB158AD1E}"/>
              </a:ext>
            </a:extLst>
          </p:cNvPr>
          <p:cNvSpPr>
            <a:spLocks noGrp="1"/>
          </p:cNvSpPr>
          <p:nvPr>
            <p:ph type="title"/>
          </p:nvPr>
        </p:nvSpPr>
        <p:spPr>
          <a:xfrm>
            <a:off x="838200" y="81109"/>
            <a:ext cx="10515600" cy="1325563"/>
          </a:xfrm>
        </p:spPr>
        <p:txBody>
          <a:bodyPr>
            <a:normAutofit fontScale="90000"/>
          </a:bodyPr>
          <a:lstStyle/>
          <a:p>
            <a:pPr algn="ctr"/>
            <a:r>
              <a:rPr lang="en-US" sz="4000"/>
              <a:t>OS9 Time Series (HLC): With, without sensitivity MUFs</a:t>
            </a:r>
            <a:br>
              <a:rPr lang="en-US"/>
            </a:br>
            <a:r>
              <a:rPr lang="en-US" sz="3200"/>
              <a:t>(noiseless, infinite signal)</a:t>
            </a:r>
            <a:endParaRPr lang="en-US"/>
          </a:p>
        </p:txBody>
      </p:sp>
      <p:sp>
        <p:nvSpPr>
          <p:cNvPr id="6" name="TextBox 5">
            <a:extLst>
              <a:ext uri="{FF2B5EF4-FFF2-40B4-BE49-F238E27FC236}">
                <a16:creationId xmlns:a16="http://schemas.microsoft.com/office/drawing/2014/main" id="{127C96D8-4FCD-4BA8-9D0D-FDB9B513D9C3}"/>
              </a:ext>
            </a:extLst>
          </p:cNvPr>
          <p:cNvSpPr txBox="1"/>
          <p:nvPr/>
        </p:nvSpPr>
        <p:spPr>
          <a:xfrm>
            <a:off x="521401" y="4753671"/>
            <a:ext cx="502061" cy="307777"/>
          </a:xfrm>
          <a:prstGeom prst="rect">
            <a:avLst/>
          </a:prstGeom>
          <a:noFill/>
        </p:spPr>
        <p:txBody>
          <a:bodyPr wrap="none" rtlCol="0">
            <a:spAutoFit/>
          </a:bodyPr>
          <a:lstStyle/>
          <a:p>
            <a:pPr algn="ctr"/>
            <a:r>
              <a:rPr lang="en-US" sz="1400"/>
              <a:t>34 h</a:t>
            </a:r>
          </a:p>
        </p:txBody>
      </p:sp>
      <p:sp>
        <p:nvSpPr>
          <p:cNvPr id="7" name="TextBox 6">
            <a:extLst>
              <a:ext uri="{FF2B5EF4-FFF2-40B4-BE49-F238E27FC236}">
                <a16:creationId xmlns:a16="http://schemas.microsoft.com/office/drawing/2014/main" id="{6802BB15-0056-4A74-807A-681CB3E2A0DE}"/>
              </a:ext>
            </a:extLst>
          </p:cNvPr>
          <p:cNvSpPr txBox="1"/>
          <p:nvPr/>
        </p:nvSpPr>
        <p:spPr>
          <a:xfrm>
            <a:off x="4286765" y="4746243"/>
            <a:ext cx="502062" cy="307777"/>
          </a:xfrm>
          <a:prstGeom prst="rect">
            <a:avLst/>
          </a:prstGeom>
          <a:noFill/>
        </p:spPr>
        <p:txBody>
          <a:bodyPr wrap="none" rtlCol="0">
            <a:spAutoFit/>
          </a:bodyPr>
          <a:lstStyle/>
          <a:p>
            <a:pPr algn="ctr"/>
            <a:r>
              <a:rPr lang="en-US" sz="1400"/>
              <a:t>72 h</a:t>
            </a:r>
          </a:p>
        </p:txBody>
      </p:sp>
      <p:sp>
        <p:nvSpPr>
          <p:cNvPr id="5" name="TextBox 4">
            <a:extLst>
              <a:ext uri="{FF2B5EF4-FFF2-40B4-BE49-F238E27FC236}">
                <a16:creationId xmlns:a16="http://schemas.microsoft.com/office/drawing/2014/main" id="{C0192A05-7FBC-434A-A793-EB971170DD2F}"/>
              </a:ext>
            </a:extLst>
          </p:cNvPr>
          <p:cNvSpPr txBox="1"/>
          <p:nvPr/>
        </p:nvSpPr>
        <p:spPr>
          <a:xfrm>
            <a:off x="934781" y="2052275"/>
            <a:ext cx="1462260" cy="646331"/>
          </a:xfrm>
          <a:prstGeom prst="rect">
            <a:avLst/>
          </a:prstGeom>
          <a:noFill/>
        </p:spPr>
        <p:txBody>
          <a:bodyPr wrap="none" rtlCol="0">
            <a:spAutoFit/>
          </a:bodyPr>
          <a:lstStyle/>
          <a:p>
            <a:pPr algn="ctr"/>
            <a:r>
              <a:rPr lang="en-US"/>
              <a:t>No Sensitivity</a:t>
            </a:r>
          </a:p>
          <a:p>
            <a:pPr algn="ctr"/>
            <a:r>
              <a:rPr lang="en-US"/>
              <a:t>MUFs</a:t>
            </a:r>
          </a:p>
        </p:txBody>
      </p:sp>
      <p:sp>
        <p:nvSpPr>
          <p:cNvPr id="8" name="TextBox 7">
            <a:extLst>
              <a:ext uri="{FF2B5EF4-FFF2-40B4-BE49-F238E27FC236}">
                <a16:creationId xmlns:a16="http://schemas.microsoft.com/office/drawing/2014/main" id="{29C92A74-2A15-42DF-A2D2-5952E16D4354}"/>
              </a:ext>
            </a:extLst>
          </p:cNvPr>
          <p:cNvSpPr txBox="1"/>
          <p:nvPr/>
        </p:nvSpPr>
        <p:spPr>
          <a:xfrm>
            <a:off x="3001689" y="1784999"/>
            <a:ext cx="1138452" cy="923330"/>
          </a:xfrm>
          <a:prstGeom prst="rect">
            <a:avLst/>
          </a:prstGeom>
          <a:noFill/>
        </p:spPr>
        <p:txBody>
          <a:bodyPr wrap="none" rtlCol="0">
            <a:spAutoFit/>
          </a:bodyPr>
          <a:lstStyle/>
          <a:p>
            <a:pPr algn="ctr"/>
            <a:r>
              <a:rPr lang="en-US">
                <a:solidFill>
                  <a:srgbClr val="FF0000"/>
                </a:solidFill>
              </a:rPr>
              <a:t>With</a:t>
            </a:r>
          </a:p>
          <a:p>
            <a:pPr algn="ctr"/>
            <a:r>
              <a:rPr lang="en-US">
                <a:solidFill>
                  <a:srgbClr val="FF0000"/>
                </a:solidFill>
              </a:rPr>
              <a:t>Sensitivity</a:t>
            </a:r>
          </a:p>
          <a:p>
            <a:pPr algn="ctr"/>
            <a:r>
              <a:rPr lang="en-US">
                <a:solidFill>
                  <a:srgbClr val="FF0000"/>
                </a:solidFill>
              </a:rPr>
              <a:t>MUFs</a:t>
            </a:r>
          </a:p>
        </p:txBody>
      </p:sp>
      <p:sp>
        <p:nvSpPr>
          <p:cNvPr id="9" name="Slide Number Placeholder 8">
            <a:extLst>
              <a:ext uri="{FF2B5EF4-FFF2-40B4-BE49-F238E27FC236}">
                <a16:creationId xmlns:a16="http://schemas.microsoft.com/office/drawing/2014/main" id="{6A359F5D-6653-423B-8D46-8D01F8A893D1}"/>
              </a:ext>
            </a:extLst>
          </p:cNvPr>
          <p:cNvSpPr>
            <a:spLocks noGrp="1"/>
          </p:cNvSpPr>
          <p:nvPr>
            <p:ph type="sldNum" sz="quarter" idx="12"/>
          </p:nvPr>
        </p:nvSpPr>
        <p:spPr/>
        <p:txBody>
          <a:bodyPr/>
          <a:lstStyle/>
          <a:p>
            <a:fld id="{39CF7D67-3BB2-432C-AA83-7A0693929AB9}" type="slidenum">
              <a:rPr lang="en-US" smtClean="0"/>
              <a:t>16</a:t>
            </a:fld>
            <a:endParaRPr lang="en-US"/>
          </a:p>
        </p:txBody>
      </p:sp>
      <p:sp>
        <p:nvSpPr>
          <p:cNvPr id="10" name="TextBox 9">
            <a:extLst>
              <a:ext uri="{FF2B5EF4-FFF2-40B4-BE49-F238E27FC236}">
                <a16:creationId xmlns:a16="http://schemas.microsoft.com/office/drawing/2014/main" id="{19D29161-8598-44AA-8D74-CF8CA35E21DA}"/>
              </a:ext>
            </a:extLst>
          </p:cNvPr>
          <p:cNvSpPr txBox="1"/>
          <p:nvPr/>
        </p:nvSpPr>
        <p:spPr>
          <a:xfrm>
            <a:off x="1191903" y="5136048"/>
            <a:ext cx="2783199" cy="646331"/>
          </a:xfrm>
          <a:prstGeom prst="rect">
            <a:avLst/>
          </a:prstGeom>
          <a:noFill/>
        </p:spPr>
        <p:txBody>
          <a:bodyPr wrap="none" rtlCol="0">
            <a:spAutoFit/>
          </a:bodyPr>
          <a:lstStyle/>
          <a:p>
            <a:pPr algn="ctr"/>
            <a:r>
              <a:rPr lang="en-US">
                <a:solidFill>
                  <a:srgbClr val="C00000"/>
                </a:solidFill>
              </a:rPr>
              <a:t>MOVIE</a:t>
            </a:r>
          </a:p>
          <a:p>
            <a:pPr algn="ctr"/>
            <a:r>
              <a:rPr lang="en-US">
                <a:solidFill>
                  <a:srgbClr val="C00000"/>
                </a:solidFill>
              </a:rPr>
              <a:t>(play in presentation mode)</a:t>
            </a:r>
          </a:p>
        </p:txBody>
      </p:sp>
      <p:pic>
        <p:nvPicPr>
          <p:cNvPr id="11" name="Picture 10">
            <a:extLst>
              <a:ext uri="{FF2B5EF4-FFF2-40B4-BE49-F238E27FC236}">
                <a16:creationId xmlns:a16="http://schemas.microsoft.com/office/drawing/2014/main" id="{0C39B953-8B25-4AFB-BA51-5D1AA7463546}"/>
              </a:ext>
            </a:extLst>
          </p:cNvPr>
          <p:cNvPicPr>
            <a:picLocks noChangeAspect="1"/>
          </p:cNvPicPr>
          <p:nvPr/>
        </p:nvPicPr>
        <p:blipFill>
          <a:blip r:embed="rId3"/>
          <a:stretch>
            <a:fillRect/>
          </a:stretch>
        </p:blipFill>
        <p:spPr>
          <a:xfrm>
            <a:off x="5579785" y="2022501"/>
            <a:ext cx="5868544" cy="4037096"/>
          </a:xfrm>
          <a:prstGeom prst="rect">
            <a:avLst/>
          </a:prstGeom>
        </p:spPr>
      </p:pic>
      <p:sp>
        <p:nvSpPr>
          <p:cNvPr id="12" name="TextBox 11">
            <a:extLst>
              <a:ext uri="{FF2B5EF4-FFF2-40B4-BE49-F238E27FC236}">
                <a16:creationId xmlns:a16="http://schemas.microsoft.com/office/drawing/2014/main" id="{D63BA620-F4FA-40A6-970D-3F63EF2BA010}"/>
              </a:ext>
            </a:extLst>
          </p:cNvPr>
          <p:cNvSpPr txBox="1"/>
          <p:nvPr/>
        </p:nvSpPr>
        <p:spPr>
          <a:xfrm>
            <a:off x="7034841" y="1729068"/>
            <a:ext cx="3473836" cy="369332"/>
          </a:xfrm>
          <a:prstGeom prst="rect">
            <a:avLst/>
          </a:prstGeom>
          <a:noFill/>
        </p:spPr>
        <p:txBody>
          <a:bodyPr wrap="none" rtlCol="0">
            <a:spAutoFit/>
          </a:bodyPr>
          <a:lstStyle/>
          <a:p>
            <a:pPr algn="ctr"/>
            <a:r>
              <a:rPr lang="en-US"/>
              <a:t>Mean Normalized Intensity 3-5 </a:t>
            </a:r>
            <a:r>
              <a:rPr lang="el-GR"/>
              <a:t>λ</a:t>
            </a:r>
            <a:r>
              <a:rPr lang="en-US"/>
              <a:t>/D</a:t>
            </a:r>
          </a:p>
        </p:txBody>
      </p:sp>
      <p:sp>
        <p:nvSpPr>
          <p:cNvPr id="13" name="TextBox 12">
            <a:extLst>
              <a:ext uri="{FF2B5EF4-FFF2-40B4-BE49-F238E27FC236}">
                <a16:creationId xmlns:a16="http://schemas.microsoft.com/office/drawing/2014/main" id="{2B1C73B0-93C8-4F3B-AC7F-EE0043A8D1C7}"/>
              </a:ext>
            </a:extLst>
          </p:cNvPr>
          <p:cNvSpPr txBox="1"/>
          <p:nvPr/>
        </p:nvSpPr>
        <p:spPr>
          <a:xfrm rot="16200000">
            <a:off x="4026954" y="3752850"/>
            <a:ext cx="2723631" cy="369332"/>
          </a:xfrm>
          <a:prstGeom prst="rect">
            <a:avLst/>
          </a:prstGeom>
          <a:noFill/>
        </p:spPr>
        <p:txBody>
          <a:bodyPr wrap="none" rtlCol="0">
            <a:spAutoFit/>
          </a:bodyPr>
          <a:lstStyle/>
          <a:p>
            <a:pPr algn="ctr"/>
            <a:r>
              <a:rPr lang="en-US"/>
              <a:t>Mean Normalized Intensity</a:t>
            </a:r>
          </a:p>
        </p:txBody>
      </p:sp>
    </p:spTree>
    <p:extLst>
      <p:ext uri="{BB962C8B-B14F-4D97-AF65-F5344CB8AC3E}">
        <p14:creationId xmlns:p14="http://schemas.microsoft.com/office/powerpoint/2010/main" val="4023971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9F4AC3B3-6A30-4E4F-A6E8-3CEC3D0001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2905" y="1455688"/>
            <a:ext cx="2130425" cy="4260850"/>
          </a:xfrm>
          <a:prstGeom prst="rect">
            <a:avLst/>
          </a:prstGeom>
        </p:spPr>
      </p:pic>
      <p:pic>
        <p:nvPicPr>
          <p:cNvPr id="25" name="Picture 24">
            <a:extLst>
              <a:ext uri="{FF2B5EF4-FFF2-40B4-BE49-F238E27FC236}">
                <a16:creationId xmlns:a16="http://schemas.microsoft.com/office/drawing/2014/main" id="{55F0D4D2-A3EE-41F4-AB64-0B14D227C54D}"/>
              </a:ext>
            </a:extLst>
          </p:cNvPr>
          <p:cNvPicPr>
            <a:picLocks noChangeAspect="1"/>
          </p:cNvPicPr>
          <p:nvPr/>
        </p:nvPicPr>
        <p:blipFill>
          <a:blip r:embed="rId3"/>
          <a:stretch>
            <a:fillRect/>
          </a:stretch>
        </p:blipFill>
        <p:spPr>
          <a:xfrm>
            <a:off x="4664108" y="1322089"/>
            <a:ext cx="6632382" cy="4681843"/>
          </a:xfrm>
          <a:prstGeom prst="rect">
            <a:avLst/>
          </a:prstGeom>
        </p:spPr>
      </p:pic>
      <p:sp>
        <p:nvSpPr>
          <p:cNvPr id="2" name="Title 1">
            <a:extLst>
              <a:ext uri="{FF2B5EF4-FFF2-40B4-BE49-F238E27FC236}">
                <a16:creationId xmlns:a16="http://schemas.microsoft.com/office/drawing/2014/main" id="{E2776007-B481-4F11-BEDD-DE1648B4B9B8}"/>
              </a:ext>
            </a:extLst>
          </p:cNvPr>
          <p:cNvSpPr>
            <a:spLocks noGrp="1"/>
          </p:cNvSpPr>
          <p:nvPr>
            <p:ph type="title"/>
          </p:nvPr>
        </p:nvSpPr>
        <p:spPr>
          <a:xfrm>
            <a:off x="838200" y="73908"/>
            <a:ext cx="10515600" cy="753182"/>
          </a:xfrm>
        </p:spPr>
        <p:txBody>
          <a:bodyPr>
            <a:normAutofit/>
          </a:bodyPr>
          <a:lstStyle/>
          <a:p>
            <a:pPr algn="ctr"/>
            <a:r>
              <a:rPr lang="en-US" sz="3600"/>
              <a:t>Initial Timestep Normalized Intensity</a:t>
            </a:r>
          </a:p>
        </p:txBody>
      </p:sp>
      <p:sp>
        <p:nvSpPr>
          <p:cNvPr id="4" name="Slide Number Placeholder 3">
            <a:extLst>
              <a:ext uri="{FF2B5EF4-FFF2-40B4-BE49-F238E27FC236}">
                <a16:creationId xmlns:a16="http://schemas.microsoft.com/office/drawing/2014/main" id="{4C6A8D29-99E8-4537-9881-A11CE6C83E26}"/>
              </a:ext>
            </a:extLst>
          </p:cNvPr>
          <p:cNvSpPr>
            <a:spLocks noGrp="1"/>
          </p:cNvSpPr>
          <p:nvPr>
            <p:ph type="sldNum" sz="quarter" idx="12"/>
          </p:nvPr>
        </p:nvSpPr>
        <p:spPr>
          <a:xfrm>
            <a:off x="8610600" y="6121402"/>
            <a:ext cx="2743200" cy="365125"/>
          </a:xfrm>
        </p:spPr>
        <p:txBody>
          <a:bodyPr/>
          <a:lstStyle/>
          <a:p>
            <a:fld id="{39CF7D67-3BB2-432C-AA83-7A0693929AB9}" type="slidenum">
              <a:rPr lang="en-US" smtClean="0"/>
              <a:t>17</a:t>
            </a:fld>
            <a:endParaRPr lang="en-US"/>
          </a:p>
        </p:txBody>
      </p:sp>
      <p:grpSp>
        <p:nvGrpSpPr>
          <p:cNvPr id="7" name="Group 6">
            <a:extLst>
              <a:ext uri="{FF2B5EF4-FFF2-40B4-BE49-F238E27FC236}">
                <a16:creationId xmlns:a16="http://schemas.microsoft.com/office/drawing/2014/main" id="{8AC34D8C-2332-4995-A44D-39C501BF0990}"/>
              </a:ext>
            </a:extLst>
          </p:cNvPr>
          <p:cNvGrpSpPr/>
          <p:nvPr/>
        </p:nvGrpSpPr>
        <p:grpSpPr>
          <a:xfrm>
            <a:off x="594994" y="2534069"/>
            <a:ext cx="902675" cy="2108266"/>
            <a:chOff x="553217" y="495067"/>
            <a:chExt cx="902675" cy="2108266"/>
          </a:xfrm>
        </p:grpSpPr>
        <p:pic>
          <p:nvPicPr>
            <p:cNvPr id="8" name="Picture 7">
              <a:extLst>
                <a:ext uri="{FF2B5EF4-FFF2-40B4-BE49-F238E27FC236}">
                  <a16:creationId xmlns:a16="http://schemas.microsoft.com/office/drawing/2014/main" id="{E61D4072-1556-48FB-BC58-56DD5982C136}"/>
                </a:ext>
              </a:extLst>
            </p:cNvPr>
            <p:cNvPicPr>
              <a:picLocks noChangeAspect="1"/>
            </p:cNvPicPr>
            <p:nvPr/>
          </p:nvPicPr>
          <p:blipFill>
            <a:blip r:embed="rId4"/>
            <a:stretch>
              <a:fillRect/>
            </a:stretch>
          </p:blipFill>
          <p:spPr>
            <a:xfrm rot="16200000" flipV="1">
              <a:off x="490737" y="1487472"/>
              <a:ext cx="1810927" cy="119382"/>
            </a:xfrm>
            <a:prstGeom prst="rect">
              <a:avLst/>
            </a:prstGeom>
            <a:ln>
              <a:solidFill>
                <a:schemeClr val="tx1"/>
              </a:solidFill>
            </a:ln>
          </p:spPr>
        </p:pic>
        <p:cxnSp>
          <p:nvCxnSpPr>
            <p:cNvPr id="9" name="Straight Connector 8">
              <a:extLst>
                <a:ext uri="{FF2B5EF4-FFF2-40B4-BE49-F238E27FC236}">
                  <a16:creationId xmlns:a16="http://schemas.microsoft.com/office/drawing/2014/main" id="{F9BFB78D-36A4-4C12-B94A-7A2AEEDCECD2}"/>
                </a:ext>
              </a:extLst>
            </p:cNvPr>
            <p:cNvCxnSpPr>
              <a:cxnSpLocks/>
            </p:cNvCxnSpPr>
            <p:nvPr/>
          </p:nvCxnSpPr>
          <p:spPr>
            <a:xfrm flipH="1">
              <a:off x="1208726" y="2446333"/>
              <a:ext cx="128593" cy="0"/>
            </a:xfrm>
            <a:prstGeom prst="line">
              <a:avLst/>
            </a:prstGeom>
            <a:ln w="19050"/>
            <a:effectLst/>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1FE4CE1B-17CD-48C6-9B9F-B1FE7EF1122B}"/>
                </a:ext>
              </a:extLst>
            </p:cNvPr>
            <p:cNvCxnSpPr>
              <a:cxnSpLocks/>
            </p:cNvCxnSpPr>
            <p:nvPr/>
          </p:nvCxnSpPr>
          <p:spPr>
            <a:xfrm flipH="1">
              <a:off x="1208726" y="1245201"/>
              <a:ext cx="128593" cy="0"/>
            </a:xfrm>
            <a:prstGeom prst="line">
              <a:avLst/>
            </a:prstGeom>
            <a:ln w="19050"/>
            <a:effectLst/>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12E60193-CA6D-4250-958A-6A3A96F50B96}"/>
                </a:ext>
              </a:extLst>
            </p:cNvPr>
            <p:cNvCxnSpPr>
              <a:cxnSpLocks/>
            </p:cNvCxnSpPr>
            <p:nvPr/>
          </p:nvCxnSpPr>
          <p:spPr>
            <a:xfrm flipH="1">
              <a:off x="1208726" y="644635"/>
              <a:ext cx="128593" cy="0"/>
            </a:xfrm>
            <a:prstGeom prst="line">
              <a:avLst/>
            </a:prstGeom>
            <a:ln w="19050"/>
            <a:effectLst/>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5EDC35C7-C1BC-417F-81B8-19F404679E74}"/>
                </a:ext>
              </a:extLst>
            </p:cNvPr>
            <p:cNvSpPr txBox="1"/>
            <p:nvPr/>
          </p:nvSpPr>
          <p:spPr>
            <a:xfrm>
              <a:off x="767634" y="2295556"/>
              <a:ext cx="526106" cy="307777"/>
            </a:xfrm>
            <a:prstGeom prst="rect">
              <a:avLst/>
            </a:prstGeom>
            <a:noFill/>
          </p:spPr>
          <p:txBody>
            <a:bodyPr wrap="none" rtlCol="0">
              <a:spAutoFit/>
            </a:bodyPr>
            <a:lstStyle/>
            <a:p>
              <a:pPr algn="r"/>
              <a:r>
                <a:rPr lang="en-US" sz="1400"/>
                <a:t>10</a:t>
              </a:r>
              <a:r>
                <a:rPr lang="en-US" sz="1400" baseline="30000"/>
                <a:t>-10</a:t>
              </a:r>
              <a:endParaRPr lang="en-US" sz="1400"/>
            </a:p>
          </p:txBody>
        </p:sp>
        <p:sp>
          <p:nvSpPr>
            <p:cNvPr id="13" name="TextBox 12">
              <a:extLst>
                <a:ext uri="{FF2B5EF4-FFF2-40B4-BE49-F238E27FC236}">
                  <a16:creationId xmlns:a16="http://schemas.microsoft.com/office/drawing/2014/main" id="{47DF8E45-545E-443D-99A1-CCBB944FE57C}"/>
                </a:ext>
              </a:extLst>
            </p:cNvPr>
            <p:cNvSpPr txBox="1"/>
            <p:nvPr/>
          </p:nvSpPr>
          <p:spPr>
            <a:xfrm>
              <a:off x="828548" y="1095230"/>
              <a:ext cx="465192" cy="307777"/>
            </a:xfrm>
            <a:prstGeom prst="rect">
              <a:avLst/>
            </a:prstGeom>
            <a:noFill/>
          </p:spPr>
          <p:txBody>
            <a:bodyPr wrap="none" rtlCol="0">
              <a:spAutoFit/>
            </a:bodyPr>
            <a:lstStyle/>
            <a:p>
              <a:pPr algn="r"/>
              <a:r>
                <a:rPr lang="en-US" sz="1400"/>
                <a:t>10</a:t>
              </a:r>
              <a:r>
                <a:rPr lang="en-US" sz="1400" baseline="30000"/>
                <a:t>-8</a:t>
              </a:r>
              <a:endParaRPr lang="en-US" sz="1400"/>
            </a:p>
          </p:txBody>
        </p:sp>
        <p:sp>
          <p:nvSpPr>
            <p:cNvPr id="14" name="TextBox 13">
              <a:extLst>
                <a:ext uri="{FF2B5EF4-FFF2-40B4-BE49-F238E27FC236}">
                  <a16:creationId xmlns:a16="http://schemas.microsoft.com/office/drawing/2014/main" id="{7A5667C5-8879-4B21-B523-0039979951D1}"/>
                </a:ext>
              </a:extLst>
            </p:cNvPr>
            <p:cNvSpPr txBox="1"/>
            <p:nvPr/>
          </p:nvSpPr>
          <p:spPr>
            <a:xfrm>
              <a:off x="828548" y="495067"/>
              <a:ext cx="465192" cy="307777"/>
            </a:xfrm>
            <a:prstGeom prst="rect">
              <a:avLst/>
            </a:prstGeom>
            <a:noFill/>
          </p:spPr>
          <p:txBody>
            <a:bodyPr wrap="none" rtlCol="0">
              <a:spAutoFit/>
            </a:bodyPr>
            <a:lstStyle/>
            <a:p>
              <a:pPr algn="r"/>
              <a:r>
                <a:rPr lang="en-US" sz="1400"/>
                <a:t>10</a:t>
              </a:r>
              <a:r>
                <a:rPr lang="en-US" sz="1400" baseline="30000"/>
                <a:t>-7</a:t>
              </a:r>
              <a:endParaRPr lang="en-US" sz="1400"/>
            </a:p>
          </p:txBody>
        </p:sp>
        <p:sp>
          <p:nvSpPr>
            <p:cNvPr id="15" name="TextBox 14">
              <a:extLst>
                <a:ext uri="{FF2B5EF4-FFF2-40B4-BE49-F238E27FC236}">
                  <a16:creationId xmlns:a16="http://schemas.microsoft.com/office/drawing/2014/main" id="{61580D63-C63F-47A0-AB42-B3C89E64D5F4}"/>
                </a:ext>
              </a:extLst>
            </p:cNvPr>
            <p:cNvSpPr txBox="1"/>
            <p:nvPr/>
          </p:nvSpPr>
          <p:spPr>
            <a:xfrm rot="16200000">
              <a:off x="-46562" y="1413466"/>
              <a:ext cx="1476558" cy="276999"/>
            </a:xfrm>
            <a:prstGeom prst="rect">
              <a:avLst/>
            </a:prstGeom>
            <a:noFill/>
          </p:spPr>
          <p:txBody>
            <a:bodyPr wrap="none" rtlCol="0">
              <a:spAutoFit/>
            </a:bodyPr>
            <a:lstStyle/>
            <a:p>
              <a:pPr algn="ctr"/>
              <a:r>
                <a:rPr lang="en-US" sz="1200"/>
                <a:t>Normalized Intensity</a:t>
              </a:r>
            </a:p>
          </p:txBody>
        </p:sp>
        <p:sp>
          <p:nvSpPr>
            <p:cNvPr id="16" name="TextBox 15">
              <a:extLst>
                <a:ext uri="{FF2B5EF4-FFF2-40B4-BE49-F238E27FC236}">
                  <a16:creationId xmlns:a16="http://schemas.microsoft.com/office/drawing/2014/main" id="{08F86C1C-B4C6-4114-A909-E7368ACCC5E7}"/>
                </a:ext>
              </a:extLst>
            </p:cNvPr>
            <p:cNvSpPr txBox="1"/>
            <p:nvPr/>
          </p:nvSpPr>
          <p:spPr>
            <a:xfrm>
              <a:off x="828548" y="1695393"/>
              <a:ext cx="465192" cy="307777"/>
            </a:xfrm>
            <a:prstGeom prst="rect">
              <a:avLst/>
            </a:prstGeom>
            <a:noFill/>
          </p:spPr>
          <p:txBody>
            <a:bodyPr wrap="none" rtlCol="0">
              <a:spAutoFit/>
            </a:bodyPr>
            <a:lstStyle/>
            <a:p>
              <a:pPr algn="r"/>
              <a:r>
                <a:rPr lang="en-US" sz="1400"/>
                <a:t>10</a:t>
              </a:r>
              <a:r>
                <a:rPr lang="en-US" sz="1400" baseline="30000"/>
                <a:t>-9</a:t>
              </a:r>
              <a:endParaRPr lang="en-US" sz="1400"/>
            </a:p>
          </p:txBody>
        </p:sp>
        <p:cxnSp>
          <p:nvCxnSpPr>
            <p:cNvPr id="17" name="Straight Connector 16">
              <a:extLst>
                <a:ext uri="{FF2B5EF4-FFF2-40B4-BE49-F238E27FC236}">
                  <a16:creationId xmlns:a16="http://schemas.microsoft.com/office/drawing/2014/main" id="{31D6A6C2-1B7A-43E6-A3C7-02498291E3C3}"/>
                </a:ext>
              </a:extLst>
            </p:cNvPr>
            <p:cNvCxnSpPr>
              <a:cxnSpLocks/>
            </p:cNvCxnSpPr>
            <p:nvPr/>
          </p:nvCxnSpPr>
          <p:spPr>
            <a:xfrm flipH="1">
              <a:off x="1208726" y="1845767"/>
              <a:ext cx="128593" cy="0"/>
            </a:xfrm>
            <a:prstGeom prst="line">
              <a:avLst/>
            </a:prstGeom>
            <a:ln w="19050"/>
            <a:effectLst/>
          </p:spPr>
          <p:style>
            <a:lnRef idx="2">
              <a:schemeClr val="accent1"/>
            </a:lnRef>
            <a:fillRef idx="0">
              <a:schemeClr val="accent1"/>
            </a:fillRef>
            <a:effectRef idx="1">
              <a:schemeClr val="accent1"/>
            </a:effectRef>
            <a:fontRef idx="minor">
              <a:schemeClr val="tx1"/>
            </a:fontRef>
          </p:style>
        </p:cxnSp>
      </p:grpSp>
      <p:sp>
        <p:nvSpPr>
          <p:cNvPr id="19" name="TextBox 18">
            <a:extLst>
              <a:ext uri="{FF2B5EF4-FFF2-40B4-BE49-F238E27FC236}">
                <a16:creationId xmlns:a16="http://schemas.microsoft.com/office/drawing/2014/main" id="{A404B7AD-2F61-40BA-8504-53AB591D4DE6}"/>
              </a:ext>
            </a:extLst>
          </p:cNvPr>
          <p:cNvSpPr txBox="1"/>
          <p:nvPr/>
        </p:nvSpPr>
        <p:spPr>
          <a:xfrm rot="16200000">
            <a:off x="3148835" y="3380508"/>
            <a:ext cx="2723631" cy="369332"/>
          </a:xfrm>
          <a:prstGeom prst="rect">
            <a:avLst/>
          </a:prstGeom>
          <a:noFill/>
        </p:spPr>
        <p:txBody>
          <a:bodyPr wrap="none" rtlCol="0">
            <a:spAutoFit/>
          </a:bodyPr>
          <a:lstStyle/>
          <a:p>
            <a:pPr algn="ctr"/>
            <a:r>
              <a:rPr lang="en-US"/>
              <a:t>Mean Normalized Intensity</a:t>
            </a:r>
          </a:p>
        </p:txBody>
      </p:sp>
      <p:sp>
        <p:nvSpPr>
          <p:cNvPr id="20" name="TextBox 19">
            <a:extLst>
              <a:ext uri="{FF2B5EF4-FFF2-40B4-BE49-F238E27FC236}">
                <a16:creationId xmlns:a16="http://schemas.microsoft.com/office/drawing/2014/main" id="{07B2DEFA-6B2F-44AD-82E0-083619B3A757}"/>
              </a:ext>
            </a:extLst>
          </p:cNvPr>
          <p:cNvSpPr txBox="1"/>
          <p:nvPr/>
        </p:nvSpPr>
        <p:spPr>
          <a:xfrm>
            <a:off x="1547447" y="1384026"/>
            <a:ext cx="1492716" cy="246221"/>
          </a:xfrm>
          <a:prstGeom prst="rect">
            <a:avLst/>
          </a:prstGeom>
          <a:noFill/>
        </p:spPr>
        <p:txBody>
          <a:bodyPr wrap="none" rtlCol="0">
            <a:spAutoFit/>
          </a:bodyPr>
          <a:lstStyle/>
          <a:p>
            <a:r>
              <a:rPr lang="en-US" sz="1000">
                <a:solidFill>
                  <a:schemeClr val="bg1"/>
                </a:solidFill>
              </a:rPr>
              <a:t>Without sensitivity MUFs</a:t>
            </a:r>
          </a:p>
        </p:txBody>
      </p:sp>
      <p:sp>
        <p:nvSpPr>
          <p:cNvPr id="21" name="TextBox 20">
            <a:extLst>
              <a:ext uri="{FF2B5EF4-FFF2-40B4-BE49-F238E27FC236}">
                <a16:creationId xmlns:a16="http://schemas.microsoft.com/office/drawing/2014/main" id="{2F89BC33-58C4-44FA-85E9-FA24A1D66968}"/>
              </a:ext>
            </a:extLst>
          </p:cNvPr>
          <p:cNvSpPr txBox="1"/>
          <p:nvPr/>
        </p:nvSpPr>
        <p:spPr>
          <a:xfrm>
            <a:off x="1547447" y="3492226"/>
            <a:ext cx="1314784" cy="246221"/>
          </a:xfrm>
          <a:prstGeom prst="rect">
            <a:avLst/>
          </a:prstGeom>
          <a:noFill/>
        </p:spPr>
        <p:txBody>
          <a:bodyPr wrap="none" rtlCol="0">
            <a:spAutoFit/>
          </a:bodyPr>
          <a:lstStyle/>
          <a:p>
            <a:r>
              <a:rPr lang="en-US" sz="1000">
                <a:solidFill>
                  <a:schemeClr val="bg1"/>
                </a:solidFill>
              </a:rPr>
              <a:t>With sensitivity MUFs</a:t>
            </a:r>
          </a:p>
        </p:txBody>
      </p:sp>
      <p:sp>
        <p:nvSpPr>
          <p:cNvPr id="22" name="TextBox 21">
            <a:extLst>
              <a:ext uri="{FF2B5EF4-FFF2-40B4-BE49-F238E27FC236}">
                <a16:creationId xmlns:a16="http://schemas.microsoft.com/office/drawing/2014/main" id="{AFDDEFD5-3BA5-4638-8209-74DA34D5D1C0}"/>
              </a:ext>
            </a:extLst>
          </p:cNvPr>
          <p:cNvSpPr txBox="1"/>
          <p:nvPr/>
        </p:nvSpPr>
        <p:spPr>
          <a:xfrm>
            <a:off x="8867976" y="3580506"/>
            <a:ext cx="1776577" cy="307777"/>
          </a:xfrm>
          <a:prstGeom prst="rect">
            <a:avLst/>
          </a:prstGeom>
          <a:noFill/>
        </p:spPr>
        <p:txBody>
          <a:bodyPr wrap="none" rtlCol="0">
            <a:spAutoFit/>
          </a:bodyPr>
          <a:lstStyle/>
          <a:p>
            <a:r>
              <a:rPr lang="en-US" sz="1400"/>
              <a:t>With sensitivity MUFs</a:t>
            </a:r>
          </a:p>
        </p:txBody>
      </p:sp>
      <p:sp>
        <p:nvSpPr>
          <p:cNvPr id="23" name="TextBox 22">
            <a:extLst>
              <a:ext uri="{FF2B5EF4-FFF2-40B4-BE49-F238E27FC236}">
                <a16:creationId xmlns:a16="http://schemas.microsoft.com/office/drawing/2014/main" id="{6F7A5980-008E-487E-B413-0D036BAC1C84}"/>
              </a:ext>
            </a:extLst>
          </p:cNvPr>
          <p:cNvSpPr txBox="1"/>
          <p:nvPr/>
        </p:nvSpPr>
        <p:spPr>
          <a:xfrm>
            <a:off x="8825677" y="4581147"/>
            <a:ext cx="2026645" cy="307777"/>
          </a:xfrm>
          <a:prstGeom prst="rect">
            <a:avLst/>
          </a:prstGeom>
          <a:noFill/>
        </p:spPr>
        <p:txBody>
          <a:bodyPr wrap="none" rtlCol="0">
            <a:spAutoFit/>
          </a:bodyPr>
          <a:lstStyle/>
          <a:p>
            <a:r>
              <a:rPr lang="en-US" sz="1400">
                <a:solidFill>
                  <a:srgbClr val="FF0000"/>
                </a:solidFill>
              </a:rPr>
              <a:t>Without sensitivity MUFs</a:t>
            </a:r>
          </a:p>
        </p:txBody>
      </p:sp>
      <p:sp>
        <p:nvSpPr>
          <p:cNvPr id="24" name="TextBox 23">
            <a:extLst>
              <a:ext uri="{FF2B5EF4-FFF2-40B4-BE49-F238E27FC236}">
                <a16:creationId xmlns:a16="http://schemas.microsoft.com/office/drawing/2014/main" id="{F36E9F84-F503-46DD-A4DA-1DECFA47BF32}"/>
              </a:ext>
            </a:extLst>
          </p:cNvPr>
          <p:cNvSpPr txBox="1"/>
          <p:nvPr/>
        </p:nvSpPr>
        <p:spPr>
          <a:xfrm>
            <a:off x="7853299" y="6009029"/>
            <a:ext cx="630301" cy="369332"/>
          </a:xfrm>
          <a:prstGeom prst="rect">
            <a:avLst/>
          </a:prstGeom>
          <a:noFill/>
        </p:spPr>
        <p:txBody>
          <a:bodyPr wrap="none" rtlCol="0">
            <a:spAutoFit/>
          </a:bodyPr>
          <a:lstStyle/>
          <a:p>
            <a:r>
              <a:rPr lang="el-GR"/>
              <a:t>λ</a:t>
            </a:r>
            <a:r>
              <a:rPr lang="en-US"/>
              <a:t> / D</a:t>
            </a:r>
          </a:p>
        </p:txBody>
      </p:sp>
    </p:spTree>
    <p:extLst>
      <p:ext uri="{BB962C8B-B14F-4D97-AF65-F5344CB8AC3E}">
        <p14:creationId xmlns:p14="http://schemas.microsoft.com/office/powerpoint/2010/main" val="26962630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05B64A-F579-4D26-9AAE-E2A59AA44708}"/>
              </a:ext>
            </a:extLst>
          </p:cNvPr>
          <p:cNvSpPr>
            <a:spLocks noGrp="1"/>
          </p:cNvSpPr>
          <p:nvPr>
            <p:ph type="title"/>
          </p:nvPr>
        </p:nvSpPr>
        <p:spPr/>
        <p:txBody>
          <a:bodyPr/>
          <a:lstStyle/>
          <a:p>
            <a:pPr algn="ctr"/>
            <a:r>
              <a:rPr lang="en-US"/>
              <a:t>Target Star (47 UMa) Accumulated Exposures</a:t>
            </a:r>
            <a:br>
              <a:rPr lang="en-US"/>
            </a:br>
            <a:r>
              <a:rPr lang="en-US" sz="3200"/>
              <a:t>HLC, V = 5.04, Photon-counted frames</a:t>
            </a:r>
          </a:p>
        </p:txBody>
      </p:sp>
      <p:sp>
        <p:nvSpPr>
          <p:cNvPr id="4" name="Slide Number Placeholder 3">
            <a:extLst>
              <a:ext uri="{FF2B5EF4-FFF2-40B4-BE49-F238E27FC236}">
                <a16:creationId xmlns:a16="http://schemas.microsoft.com/office/drawing/2014/main" id="{197B2A53-1DA6-4FAC-B7AA-841CD5233CAE}"/>
              </a:ext>
            </a:extLst>
          </p:cNvPr>
          <p:cNvSpPr>
            <a:spLocks noGrp="1"/>
          </p:cNvSpPr>
          <p:nvPr>
            <p:ph type="sldNum" sz="quarter" idx="12"/>
          </p:nvPr>
        </p:nvSpPr>
        <p:spPr/>
        <p:txBody>
          <a:bodyPr/>
          <a:lstStyle/>
          <a:p>
            <a:fld id="{39CF7D67-3BB2-432C-AA83-7A0693929AB9}" type="slidenum">
              <a:rPr lang="en-US" smtClean="0"/>
              <a:t>18</a:t>
            </a:fld>
            <a:endParaRPr lang="en-US"/>
          </a:p>
        </p:txBody>
      </p:sp>
      <p:pic>
        <p:nvPicPr>
          <p:cNvPr id="6" name="Picture 5">
            <a:extLst>
              <a:ext uri="{FF2B5EF4-FFF2-40B4-BE49-F238E27FC236}">
                <a16:creationId xmlns:a16="http://schemas.microsoft.com/office/drawing/2014/main" id="{50E27B92-74CF-4AC4-9FDB-F6B41FFAD1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8254" y="2800857"/>
            <a:ext cx="10335491" cy="2067098"/>
          </a:xfrm>
          <a:prstGeom prst="rect">
            <a:avLst/>
          </a:prstGeom>
        </p:spPr>
      </p:pic>
      <p:sp>
        <p:nvSpPr>
          <p:cNvPr id="7" name="TextBox 6">
            <a:extLst>
              <a:ext uri="{FF2B5EF4-FFF2-40B4-BE49-F238E27FC236}">
                <a16:creationId xmlns:a16="http://schemas.microsoft.com/office/drawing/2014/main" id="{3006805F-E0E6-4703-9328-AFA9862238D1}"/>
              </a:ext>
            </a:extLst>
          </p:cNvPr>
          <p:cNvSpPr txBox="1"/>
          <p:nvPr/>
        </p:nvSpPr>
        <p:spPr>
          <a:xfrm>
            <a:off x="1814946" y="2422628"/>
            <a:ext cx="444352" cy="369332"/>
          </a:xfrm>
          <a:prstGeom prst="rect">
            <a:avLst/>
          </a:prstGeom>
          <a:noFill/>
        </p:spPr>
        <p:txBody>
          <a:bodyPr wrap="none" rtlCol="0">
            <a:spAutoFit/>
          </a:bodyPr>
          <a:lstStyle/>
          <a:p>
            <a:r>
              <a:rPr lang="en-US"/>
              <a:t>5 s</a:t>
            </a:r>
          </a:p>
        </p:txBody>
      </p:sp>
      <p:sp>
        <p:nvSpPr>
          <p:cNvPr id="8" name="TextBox 7">
            <a:extLst>
              <a:ext uri="{FF2B5EF4-FFF2-40B4-BE49-F238E27FC236}">
                <a16:creationId xmlns:a16="http://schemas.microsoft.com/office/drawing/2014/main" id="{0BFD2A26-8A2A-4DB0-A8F6-9A7C37A945F3}"/>
              </a:ext>
            </a:extLst>
          </p:cNvPr>
          <p:cNvSpPr txBox="1"/>
          <p:nvPr/>
        </p:nvSpPr>
        <p:spPr>
          <a:xfrm>
            <a:off x="3730710" y="2422630"/>
            <a:ext cx="561372" cy="369332"/>
          </a:xfrm>
          <a:prstGeom prst="rect">
            <a:avLst/>
          </a:prstGeom>
          <a:noFill/>
        </p:spPr>
        <p:txBody>
          <a:bodyPr wrap="none" rtlCol="0">
            <a:spAutoFit/>
          </a:bodyPr>
          <a:lstStyle/>
          <a:p>
            <a:pPr algn="ctr"/>
            <a:r>
              <a:rPr lang="en-US"/>
              <a:t>50 s</a:t>
            </a:r>
          </a:p>
        </p:txBody>
      </p:sp>
      <p:sp>
        <p:nvSpPr>
          <p:cNvPr id="9" name="TextBox 8">
            <a:extLst>
              <a:ext uri="{FF2B5EF4-FFF2-40B4-BE49-F238E27FC236}">
                <a16:creationId xmlns:a16="http://schemas.microsoft.com/office/drawing/2014/main" id="{0791ACC7-2F8F-43F4-97BD-57FAA7528BA0}"/>
              </a:ext>
            </a:extLst>
          </p:cNvPr>
          <p:cNvSpPr txBox="1"/>
          <p:nvPr/>
        </p:nvSpPr>
        <p:spPr>
          <a:xfrm>
            <a:off x="5736528" y="2422632"/>
            <a:ext cx="678392" cy="369332"/>
          </a:xfrm>
          <a:prstGeom prst="rect">
            <a:avLst/>
          </a:prstGeom>
          <a:noFill/>
        </p:spPr>
        <p:txBody>
          <a:bodyPr wrap="none" rtlCol="0">
            <a:spAutoFit/>
          </a:bodyPr>
          <a:lstStyle/>
          <a:p>
            <a:pPr algn="ctr"/>
            <a:r>
              <a:rPr lang="en-US"/>
              <a:t>500 s</a:t>
            </a:r>
          </a:p>
        </p:txBody>
      </p:sp>
      <p:sp>
        <p:nvSpPr>
          <p:cNvPr id="10" name="TextBox 9">
            <a:extLst>
              <a:ext uri="{FF2B5EF4-FFF2-40B4-BE49-F238E27FC236}">
                <a16:creationId xmlns:a16="http://schemas.microsoft.com/office/drawing/2014/main" id="{0EE7DF93-5FA2-4664-9C2F-52B3DEF392E8}"/>
              </a:ext>
            </a:extLst>
          </p:cNvPr>
          <p:cNvSpPr txBox="1"/>
          <p:nvPr/>
        </p:nvSpPr>
        <p:spPr>
          <a:xfrm>
            <a:off x="7742347" y="2422634"/>
            <a:ext cx="795411" cy="369332"/>
          </a:xfrm>
          <a:prstGeom prst="rect">
            <a:avLst/>
          </a:prstGeom>
          <a:noFill/>
        </p:spPr>
        <p:txBody>
          <a:bodyPr wrap="none" rtlCol="0">
            <a:spAutoFit/>
          </a:bodyPr>
          <a:lstStyle/>
          <a:p>
            <a:pPr algn="ctr"/>
            <a:r>
              <a:rPr lang="en-US"/>
              <a:t>5000 s</a:t>
            </a:r>
          </a:p>
        </p:txBody>
      </p:sp>
      <p:sp>
        <p:nvSpPr>
          <p:cNvPr id="11" name="TextBox 10">
            <a:extLst>
              <a:ext uri="{FF2B5EF4-FFF2-40B4-BE49-F238E27FC236}">
                <a16:creationId xmlns:a16="http://schemas.microsoft.com/office/drawing/2014/main" id="{A2836B97-048E-4190-9AA6-B79A8C48E125}"/>
              </a:ext>
            </a:extLst>
          </p:cNvPr>
          <p:cNvSpPr txBox="1"/>
          <p:nvPr/>
        </p:nvSpPr>
        <p:spPr>
          <a:xfrm>
            <a:off x="9748166" y="2422636"/>
            <a:ext cx="912429" cy="369332"/>
          </a:xfrm>
          <a:prstGeom prst="rect">
            <a:avLst/>
          </a:prstGeom>
          <a:noFill/>
        </p:spPr>
        <p:txBody>
          <a:bodyPr wrap="none" rtlCol="0">
            <a:spAutoFit/>
          </a:bodyPr>
          <a:lstStyle/>
          <a:p>
            <a:pPr algn="ctr"/>
            <a:r>
              <a:rPr lang="en-US"/>
              <a:t>35000 s</a:t>
            </a:r>
          </a:p>
        </p:txBody>
      </p:sp>
    </p:spTree>
    <p:extLst>
      <p:ext uri="{BB962C8B-B14F-4D97-AF65-F5344CB8AC3E}">
        <p14:creationId xmlns:p14="http://schemas.microsoft.com/office/powerpoint/2010/main" val="5392552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798F6C-CA68-4201-AC88-AF1634DEBFB3}"/>
              </a:ext>
            </a:extLst>
          </p:cNvPr>
          <p:cNvSpPr>
            <a:spLocks noGrp="1"/>
          </p:cNvSpPr>
          <p:nvPr>
            <p:ph type="title"/>
          </p:nvPr>
        </p:nvSpPr>
        <p:spPr>
          <a:xfrm>
            <a:off x="838200" y="203200"/>
            <a:ext cx="10515600" cy="776290"/>
          </a:xfrm>
        </p:spPr>
        <p:txBody>
          <a:bodyPr>
            <a:normAutofit/>
          </a:bodyPr>
          <a:lstStyle/>
          <a:p>
            <a:pPr algn="ctr"/>
            <a:r>
              <a:rPr lang="en-US" sz="4000"/>
              <a:t>EMCCD Image Processing</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A0A679BD-DCAF-4EC8-9ACD-BE411F96098D}"/>
                  </a:ext>
                </a:extLst>
              </p:cNvPr>
              <p:cNvSpPr>
                <a:spLocks noGrp="1"/>
              </p:cNvSpPr>
              <p:nvPr>
                <p:ph idx="1"/>
              </p:nvPr>
            </p:nvSpPr>
            <p:spPr>
              <a:xfrm>
                <a:off x="838200" y="1285874"/>
                <a:ext cx="10515600" cy="4899025"/>
              </a:xfrm>
            </p:spPr>
            <p:txBody>
              <a:bodyPr>
                <a:normAutofit fontScale="62500" lnSpcReduction="20000"/>
              </a:bodyPr>
              <a:lstStyle/>
              <a:p>
                <a:r>
                  <a:rPr lang="en-US"/>
                  <a:t>The EMCCD </a:t>
                </a:r>
                <a:r>
                  <a:rPr lang="en-US" u="sng"/>
                  <a:t>does not</a:t>
                </a:r>
                <a:r>
                  <a:rPr lang="en-US"/>
                  <a:t> produce raw photon-counted images</a:t>
                </a:r>
              </a:p>
              <a:p>
                <a:pPr lvl="1"/>
                <a:r>
                  <a:rPr lang="en-US"/>
                  <a:t>counts = electrons generated by photons and detector noise (shot, dark, etc), amplified by the gain, then read noise added</a:t>
                </a:r>
              </a:p>
              <a:p>
                <a:r>
                  <a:rPr lang="en-US"/>
                  <a:t>Photon counting is a post-processing technique applied to each EMCCD frame taken at high gain (&gt;1000)</a:t>
                </a:r>
              </a:p>
              <a:p>
                <a:pPr lvl="1"/>
                <a:r>
                  <a:rPr lang="en-US"/>
                  <a:t>a threshold factor, typically a few times (5 is usually good and is what I use) the read noise, is chosen</a:t>
                </a:r>
              </a:p>
              <a:p>
                <a:pPr lvl="1"/>
                <a:r>
                  <a:rPr lang="en-US"/>
                  <a:t>any counts below the threshold is zero photons/pix/frame, anything above is one photon/pix/frame</a:t>
                </a:r>
              </a:p>
              <a:p>
                <a:pPr lvl="1"/>
                <a:r>
                  <a:rPr lang="en-US"/>
                  <a:t>frame times are selected to keep mean max rates &lt; 0.1 phot/pix/frame to minimize coincidence losses</a:t>
                </a:r>
              </a:p>
              <a:p>
                <a:pPr lvl="1"/>
                <a:r>
                  <a:rPr lang="en-US"/>
                  <a:t>final image is the sum of separate photon-counted frames</a:t>
                </a:r>
              </a:p>
              <a:p>
                <a:r>
                  <a:rPr lang="en-US"/>
                  <a:t>Photon counting incurs two losses that must be corrected (can be applied sum of photon-counted images)</a:t>
                </a:r>
              </a:p>
              <a:p>
                <a:pPr lvl="1"/>
                <a:r>
                  <a:rPr lang="en-US"/>
                  <a:t>thresholding efficiency: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𝜖</m:t>
                        </m:r>
                      </m:e>
                      <m:sub>
                        <m:r>
                          <a:rPr lang="en-US" i="1">
                            <a:latin typeface="Cambria Math" panose="02040503050406030204" pitchFamily="18" charset="0"/>
                          </a:rPr>
                          <m:t>𝑃𝐶</m:t>
                        </m:r>
                      </m:sub>
                    </m:sSub>
                    <m:r>
                      <a:rPr lang="en-US" i="1">
                        <a:latin typeface="Cambria Math" panose="02040503050406030204" pitchFamily="18" charset="0"/>
                      </a:rPr>
                      <m:t>=</m:t>
                    </m:r>
                    <m:sSup>
                      <m:sSupPr>
                        <m:ctrlPr>
                          <a:rPr lang="en-US" i="1" smtClean="0">
                            <a:solidFill>
                              <a:schemeClr val="tx1"/>
                            </a:solidFill>
                            <a:latin typeface="Cambria Math" panose="02040503050406030204" pitchFamily="18" charset="0"/>
                          </a:rPr>
                        </m:ctrlPr>
                      </m:sSupPr>
                      <m:e>
                        <m:r>
                          <a:rPr lang="en-US" i="1">
                            <a:solidFill>
                              <a:schemeClr val="tx1"/>
                            </a:solidFill>
                            <a:latin typeface="Cambria Math" panose="02040503050406030204" pitchFamily="18" charset="0"/>
                          </a:rPr>
                          <m:t>𝑒</m:t>
                        </m:r>
                      </m:e>
                      <m:sup>
                        <m:r>
                          <a:rPr lang="en-US" i="1">
                            <a:solidFill>
                              <a:schemeClr val="tx1"/>
                            </a:solidFill>
                            <a:latin typeface="Cambria Math" panose="02040503050406030204" pitchFamily="18" charset="0"/>
                          </a:rPr>
                          <m:t>−</m:t>
                        </m:r>
                        <m:r>
                          <a:rPr lang="en-US" i="1">
                            <a:solidFill>
                              <a:schemeClr val="tx1"/>
                            </a:solidFill>
                            <a:latin typeface="Cambria Math" panose="02040503050406030204" pitchFamily="18" charset="0"/>
                          </a:rPr>
                          <m:t>𝑛</m:t>
                        </m:r>
                        <m:r>
                          <m:rPr>
                            <m:lit/>
                          </m:rPr>
                          <a:rPr lang="en-US" i="1">
                            <a:solidFill>
                              <a:schemeClr val="tx1"/>
                            </a:solidFill>
                            <a:latin typeface="Cambria Math" panose="02040503050406030204" pitchFamily="18" charset="0"/>
                          </a:rPr>
                          <m:t> </m:t>
                        </m:r>
                        <m:r>
                          <a:rPr lang="en-US" i="1">
                            <a:solidFill>
                              <a:schemeClr val="tx1"/>
                            </a:solidFill>
                            <a:latin typeface="Cambria Math" panose="02040503050406030204" pitchFamily="18" charset="0"/>
                          </a:rPr>
                          <m:t>𝜎</m:t>
                        </m:r>
                        <m:r>
                          <a:rPr lang="en-US" i="1">
                            <a:solidFill>
                              <a:schemeClr val="tx1"/>
                            </a:solidFill>
                            <a:latin typeface="Cambria Math" panose="02040503050406030204" pitchFamily="18" charset="0"/>
                          </a:rPr>
                          <m:t>/</m:t>
                        </m:r>
                        <m:r>
                          <a:rPr lang="en-US" i="1">
                            <a:solidFill>
                              <a:schemeClr val="tx1"/>
                            </a:solidFill>
                            <a:latin typeface="Cambria Math" panose="02040503050406030204" pitchFamily="18" charset="0"/>
                          </a:rPr>
                          <m:t>𝑔</m:t>
                        </m:r>
                      </m:sup>
                    </m:sSup>
                  </m:oMath>
                </a14:m>
                <a:r>
                  <a:rPr lang="en-US"/>
                  <a:t>, where </a:t>
                </a:r>
                <a14:m>
                  <m:oMath xmlns:m="http://schemas.openxmlformats.org/officeDocument/2006/math">
                    <m:r>
                      <a:rPr lang="en-US" i="1">
                        <a:latin typeface="Cambria Math" panose="02040503050406030204" pitchFamily="18" charset="0"/>
                      </a:rPr>
                      <m:t>𝑛</m:t>
                    </m:r>
                    <m:r>
                      <a:rPr lang="en-US" i="1">
                        <a:latin typeface="Cambria Math" panose="02040503050406030204" pitchFamily="18" charset="0"/>
                      </a:rPr>
                      <m:t> </m:t>
                    </m:r>
                  </m:oMath>
                </a14:m>
                <a:r>
                  <a:rPr lang="en-US"/>
                  <a:t>= threshold factor, </a:t>
                </a:r>
                <a14:m>
                  <m:oMath xmlns:m="http://schemas.openxmlformats.org/officeDocument/2006/math">
                    <m:r>
                      <a:rPr lang="en-US" i="1">
                        <a:latin typeface="Cambria Math" panose="02040503050406030204" pitchFamily="18" charset="0"/>
                      </a:rPr>
                      <m:t>𝜎</m:t>
                    </m:r>
                  </m:oMath>
                </a14:m>
                <a:r>
                  <a:rPr lang="en-US"/>
                  <a:t> = read noise, </a:t>
                </a:r>
                <a14:m>
                  <m:oMath xmlns:m="http://schemas.openxmlformats.org/officeDocument/2006/math">
                    <m:r>
                      <a:rPr lang="en-US" i="1">
                        <a:latin typeface="Cambria Math" panose="02040503050406030204" pitchFamily="18" charset="0"/>
                      </a:rPr>
                      <m:t>𝑔</m:t>
                    </m:r>
                  </m:oMath>
                </a14:m>
                <a:r>
                  <a:rPr lang="en-US"/>
                  <a:t> = gain</a:t>
                </a:r>
              </a:p>
              <a:p>
                <a:pPr lvl="1"/>
                <a:r>
                  <a:rPr lang="en-US"/>
                  <a:t>coincidence loss: </a:t>
                </a:r>
                <a14:m>
                  <m:oMath xmlns:m="http://schemas.openxmlformats.org/officeDocument/2006/math">
                    <m:sSub>
                      <m:sSubPr>
                        <m:ctrlPr>
                          <a:rPr lang="en-US" i="1" dirty="0">
                            <a:latin typeface="Cambria Math" panose="02040503050406030204" pitchFamily="18" charset="0"/>
                          </a:rPr>
                        </m:ctrlPr>
                      </m:sSubPr>
                      <m:e>
                        <m:r>
                          <a:rPr lang="en-US" i="1" dirty="0">
                            <a:latin typeface="Cambria Math" panose="02040503050406030204" pitchFamily="18" charset="0"/>
                          </a:rPr>
                          <m:t>𝜖</m:t>
                        </m:r>
                      </m:e>
                      <m:sub>
                        <m:r>
                          <a:rPr lang="en-US" i="1" dirty="0" err="1">
                            <a:latin typeface="Cambria Math" panose="02040503050406030204" pitchFamily="18" charset="0"/>
                          </a:rPr>
                          <m:t>𝐶</m:t>
                        </m:r>
                        <m:r>
                          <a:rPr lang="en-US" i="1" dirty="0">
                            <a:latin typeface="Cambria Math" panose="02040503050406030204" pitchFamily="18" charset="0"/>
                          </a:rPr>
                          <m:t>𝐿</m:t>
                        </m:r>
                      </m:sub>
                    </m:sSub>
                    <m:r>
                      <a:rPr lang="en-US" i="1" dirty="0">
                        <a:latin typeface="Cambria Math" panose="02040503050406030204" pitchFamily="18" charset="0"/>
                      </a:rPr>
                      <m:t>=</m:t>
                    </m:r>
                    <m:f>
                      <m:fPr>
                        <m:ctrlPr>
                          <a:rPr lang="en-US" i="1" dirty="0">
                            <a:latin typeface="Cambria Math" panose="02040503050406030204" pitchFamily="18" charset="0"/>
                          </a:rPr>
                        </m:ctrlPr>
                      </m:fPr>
                      <m:num>
                        <m:r>
                          <a:rPr lang="en-US" i="1" dirty="0">
                            <a:latin typeface="Cambria Math" panose="02040503050406030204" pitchFamily="18" charset="0"/>
                          </a:rPr>
                          <m:t>1−</m:t>
                        </m:r>
                        <m:sSup>
                          <m:sSupPr>
                            <m:ctrlPr>
                              <a:rPr lang="en-US" i="1" dirty="0">
                                <a:latin typeface="Cambria Math" panose="02040503050406030204" pitchFamily="18" charset="0"/>
                              </a:rPr>
                            </m:ctrlPr>
                          </m:sSupPr>
                          <m:e>
                            <m:r>
                              <a:rPr lang="en-US" i="1" dirty="0">
                                <a:latin typeface="Cambria Math" panose="02040503050406030204" pitchFamily="18" charset="0"/>
                              </a:rPr>
                              <m:t>𝑒</m:t>
                            </m:r>
                          </m:e>
                          <m:sup>
                            <m:r>
                              <a:rPr lang="en-US" i="1" dirty="0">
                                <a:latin typeface="Cambria Math" panose="02040503050406030204" pitchFamily="18" charset="0"/>
                              </a:rPr>
                              <m:t>−</m:t>
                            </m:r>
                            <m:r>
                              <a:rPr lang="en-US" i="1" dirty="0">
                                <a:latin typeface="Cambria Math" panose="02040503050406030204" pitchFamily="18" charset="0"/>
                              </a:rPr>
                              <m:t>𝜆</m:t>
                            </m:r>
                          </m:sup>
                        </m:sSup>
                      </m:num>
                      <m:den>
                        <m:r>
                          <a:rPr lang="en-US" i="1" dirty="0">
                            <a:latin typeface="Cambria Math" panose="02040503050406030204" pitchFamily="18" charset="0"/>
                          </a:rPr>
                          <m:t>𝜆</m:t>
                        </m:r>
                      </m:den>
                    </m:f>
                  </m:oMath>
                </a14:m>
                <a:r>
                  <a:rPr lang="en-US"/>
                  <a:t>, where </a:t>
                </a:r>
                <a14:m>
                  <m:oMath xmlns:m="http://schemas.openxmlformats.org/officeDocument/2006/math">
                    <m:r>
                      <a:rPr lang="en-US" i="1" dirty="0">
                        <a:latin typeface="Cambria Math" panose="02040503050406030204" pitchFamily="18" charset="0"/>
                      </a:rPr>
                      <m:t>𝜆</m:t>
                    </m:r>
                  </m:oMath>
                </a14:m>
                <a:r>
                  <a:rPr lang="en-US"/>
                  <a:t> = the real photons/pixel/frame</a:t>
                </a:r>
              </a:p>
              <a:p>
                <a:pPr lvl="1"/>
                <a:r>
                  <a:rPr lang="en-US"/>
                  <a:t>so, the measured rate, excluding QE, is </a:t>
                </a:r>
                <a14:m>
                  <m:oMath xmlns:m="http://schemas.openxmlformats.org/officeDocument/2006/math">
                    <m:r>
                      <a:rPr lang="en-US" i="1" dirty="0">
                        <a:latin typeface="Cambria Math" panose="02040503050406030204" pitchFamily="18" charset="0"/>
                      </a:rPr>
                      <m:t>𝜆</m:t>
                    </m:r>
                  </m:oMath>
                </a14:m>
                <a:r>
                  <a:rPr lang="en-US"/>
                  <a:t>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𝜖</m:t>
                        </m:r>
                      </m:e>
                      <m:sub>
                        <m:r>
                          <a:rPr lang="en-US" i="1">
                            <a:latin typeface="Cambria Math" panose="02040503050406030204" pitchFamily="18" charset="0"/>
                          </a:rPr>
                          <m:t>𝑃𝐶</m:t>
                        </m:r>
                      </m:sub>
                    </m:sSub>
                  </m:oMath>
                </a14:m>
                <a:r>
                  <a:rPr lang="en-US" dirty="0"/>
                  <a:t> </a:t>
                </a:r>
                <a14:m>
                  <m:oMath xmlns:m="http://schemas.openxmlformats.org/officeDocument/2006/math">
                    <m:sSub>
                      <m:sSubPr>
                        <m:ctrlPr>
                          <a:rPr lang="en-US" i="1" dirty="0">
                            <a:latin typeface="Cambria Math" panose="02040503050406030204" pitchFamily="18" charset="0"/>
                          </a:rPr>
                        </m:ctrlPr>
                      </m:sSubPr>
                      <m:e>
                        <m:r>
                          <a:rPr lang="en-US" i="1" dirty="0">
                            <a:latin typeface="Cambria Math" panose="02040503050406030204" pitchFamily="18" charset="0"/>
                          </a:rPr>
                          <m:t>𝜖</m:t>
                        </m:r>
                      </m:e>
                      <m:sub>
                        <m:r>
                          <a:rPr lang="en-US" i="1" dirty="0" err="1">
                            <a:latin typeface="Cambria Math" panose="02040503050406030204" pitchFamily="18" charset="0"/>
                          </a:rPr>
                          <m:t>𝐶</m:t>
                        </m:r>
                        <m:r>
                          <a:rPr lang="en-US" i="1" dirty="0">
                            <a:latin typeface="Cambria Math" panose="02040503050406030204" pitchFamily="18" charset="0"/>
                          </a:rPr>
                          <m:t>𝐿</m:t>
                        </m:r>
                      </m:sub>
                    </m:sSub>
                  </m:oMath>
                </a14:m>
                <a:endParaRPr lang="en-US" i="1">
                  <a:latin typeface="Cambria Math" panose="02040503050406030204" pitchFamily="18" charset="0"/>
                  <a:ea typeface="Cambria Math" panose="02040503050406030204" pitchFamily="18" charset="0"/>
                </a:endParaRPr>
              </a:p>
              <a:p>
                <a:pPr lvl="1"/>
                <a:r>
                  <a:rPr lang="en-US">
                    <a:ea typeface="Cambria Math" panose="02040503050406030204" pitchFamily="18" charset="0"/>
                  </a:rPr>
                  <a:t>solve for </a:t>
                </a:r>
                <a14:m>
                  <m:oMath xmlns:m="http://schemas.openxmlformats.org/officeDocument/2006/math">
                    <m:r>
                      <a:rPr lang="en-US" i="1" dirty="0">
                        <a:latin typeface="Cambria Math" panose="02040503050406030204" pitchFamily="18" charset="0"/>
                      </a:rPr>
                      <m:t>𝜆</m:t>
                    </m:r>
                  </m:oMath>
                </a14:m>
                <a:r>
                  <a:rPr lang="en-US">
                    <a:ea typeface="Cambria Math" panose="02040503050406030204" pitchFamily="18" charset="0"/>
                  </a:rPr>
                  <a:t> for each pixel: </a:t>
                </a:r>
                <a14:m>
                  <m:oMath xmlns:m="http://schemas.openxmlformats.org/officeDocument/2006/math">
                    <m:r>
                      <a:rPr lang="en-US" i="1">
                        <a:latin typeface="Cambria Math" panose="02040503050406030204" pitchFamily="18" charset="0"/>
                      </a:rPr>
                      <m:t>𝜆</m:t>
                    </m:r>
                    <m:r>
                      <a:rPr lang="en-US" i="1">
                        <a:latin typeface="Cambria Math" panose="02040503050406030204" pitchFamily="18" charset="0"/>
                      </a:rPr>
                      <m:t>=−</m:t>
                    </m:r>
                    <m:func>
                      <m:funcPr>
                        <m:ctrlPr>
                          <a:rPr lang="en-US" i="1">
                            <a:latin typeface="Cambria Math" panose="02040503050406030204" pitchFamily="18" charset="0"/>
                          </a:rPr>
                        </m:ctrlPr>
                      </m:funcPr>
                      <m:fName>
                        <m:r>
                          <m:rPr>
                            <m:sty m:val="p"/>
                          </m:rPr>
                          <a:rPr lang="en-US">
                            <a:latin typeface="Cambria Math" panose="02040503050406030204" pitchFamily="18" charset="0"/>
                          </a:rPr>
                          <m:t>ln</m:t>
                        </m:r>
                      </m:fName>
                      <m:e>
                        <m:d>
                          <m:dPr>
                            <m:ctrlPr>
                              <a:rPr lang="en-US" i="1">
                                <a:latin typeface="Cambria Math" panose="02040503050406030204" pitchFamily="18" charset="0"/>
                              </a:rPr>
                            </m:ctrlPr>
                          </m:dPr>
                          <m:e>
                            <m:r>
                              <a:rPr lang="en-US" i="1">
                                <a:latin typeface="Cambria Math" panose="02040503050406030204" pitchFamily="18" charset="0"/>
                              </a:rPr>
                              <m:t>1−</m:t>
                            </m:r>
                            <m:f>
                              <m:fPr>
                                <m:ctrlPr>
                                  <a:rPr lang="en-US" i="1">
                                    <a:latin typeface="Cambria Math" panose="02040503050406030204" pitchFamily="18" charset="0"/>
                                  </a:rPr>
                                </m:ctrlPr>
                              </m:fPr>
                              <m:num>
                                <m:sSub>
                                  <m:sSubPr>
                                    <m:ctrlPr>
                                      <a:rPr lang="en-US" i="1">
                                        <a:latin typeface="Cambria Math" panose="02040503050406030204" pitchFamily="18" charset="0"/>
                                      </a:rPr>
                                    </m:ctrlPr>
                                  </m:sSubPr>
                                  <m:e>
                                    <m:r>
                                      <m:rPr>
                                        <m:sty m:val="p"/>
                                      </m:rPr>
                                      <a:rPr lang="el-GR" i="1" smtClean="0">
                                        <a:latin typeface="Cambria Math" panose="02040503050406030204" pitchFamily="18" charset="0"/>
                                      </a:rPr>
                                      <m:t>λ</m:t>
                                    </m:r>
                                  </m:e>
                                  <m:sub>
                                    <m:r>
                                      <a:rPr lang="en-US" i="1">
                                        <a:latin typeface="Cambria Math" panose="02040503050406030204" pitchFamily="18" charset="0"/>
                                      </a:rPr>
                                      <m:t>𝑡𝑜𝑡</m:t>
                                    </m:r>
                                  </m:sub>
                                </m:sSub>
                              </m:num>
                              <m:den>
                                <m:sSup>
                                  <m:sSupPr>
                                    <m:ctrlPr>
                                      <a:rPr lang="en-US" i="1">
                                        <a:latin typeface="Cambria Math" panose="02040503050406030204" pitchFamily="18" charset="0"/>
                                      </a:rPr>
                                    </m:ctrlPr>
                                  </m:sSupPr>
                                  <m:e>
                                    <m:r>
                                      <a:rPr lang="en-US" i="1">
                                        <a:latin typeface="Cambria Math" panose="02040503050406030204" pitchFamily="18" charset="0"/>
                                      </a:rPr>
                                      <m:t>𝑒</m:t>
                                    </m:r>
                                  </m:e>
                                  <m:sup>
                                    <m:r>
                                      <a:rPr lang="en-US" i="1">
                                        <a:latin typeface="Cambria Math" panose="02040503050406030204" pitchFamily="18" charset="0"/>
                                      </a:rPr>
                                      <m:t>−</m:t>
                                    </m:r>
                                    <m:r>
                                      <m:rPr>
                                        <m:lit/>
                                      </m:rPr>
                                      <a:rPr lang="en-US" i="1">
                                        <a:latin typeface="Cambria Math" panose="02040503050406030204" pitchFamily="18" charset="0"/>
                                      </a:rPr>
                                      <m:t> </m:t>
                                    </m:r>
                                    <m:f>
                                      <m:fPr>
                                        <m:ctrlPr>
                                          <a:rPr lang="en-US" i="1">
                                            <a:latin typeface="Cambria Math" panose="02040503050406030204" pitchFamily="18" charset="0"/>
                                          </a:rPr>
                                        </m:ctrlPr>
                                      </m:fPr>
                                      <m:num>
                                        <m:r>
                                          <a:rPr lang="en-US" i="1">
                                            <a:latin typeface="Cambria Math" panose="02040503050406030204" pitchFamily="18" charset="0"/>
                                          </a:rPr>
                                          <m:t>𝑛</m:t>
                                        </m:r>
                                        <m:r>
                                          <m:rPr>
                                            <m:sty m:val="p"/>
                                          </m:rPr>
                                          <a:rPr lang="el-GR" i="1" smtClean="0">
                                            <a:latin typeface="Cambria Math" panose="02040503050406030204" pitchFamily="18" charset="0"/>
                                          </a:rPr>
                                          <m:t>σ</m:t>
                                        </m:r>
                                      </m:num>
                                      <m:den>
                                        <m:r>
                                          <a:rPr lang="en-US" i="1">
                                            <a:latin typeface="Cambria Math" panose="02040503050406030204" pitchFamily="18" charset="0"/>
                                          </a:rPr>
                                          <m:t>𝑔</m:t>
                                        </m:r>
                                      </m:den>
                                    </m:f>
                                  </m:sup>
                                </m:sSup>
                              </m:den>
                            </m:f>
                            <m:d>
                              <m:dPr>
                                <m:ctrlPr>
                                  <a:rPr lang="en-US" i="1">
                                    <a:latin typeface="Cambria Math" panose="02040503050406030204" pitchFamily="18" charset="0"/>
                                  </a:rPr>
                                </m:ctrlPr>
                              </m:dPr>
                              <m:e>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𝑡</m:t>
                                        </m:r>
                                        <m:r>
                                          <a:rPr lang="en-US" b="0" i="1" baseline="-25000" smtClean="0">
                                            <a:latin typeface="Cambria Math" panose="02040503050406030204" pitchFamily="18" charset="0"/>
                                          </a:rPr>
                                          <m:t>𝑓</m:t>
                                        </m:r>
                                      </m:e>
                                      <m:sub>
                                        <m:r>
                                          <a:rPr lang="en-US" b="0" i="1" smtClean="0">
                                            <a:latin typeface="Cambria Math" panose="02040503050406030204" pitchFamily="18" charset="0"/>
                                          </a:rPr>
                                          <m:t> </m:t>
                                        </m:r>
                                      </m:sub>
                                    </m:sSub>
                                  </m:num>
                                  <m:den>
                                    <m:r>
                                      <a:rPr lang="en-US" b="0" i="1" smtClean="0">
                                        <a:latin typeface="Cambria Math" panose="02040503050406030204" pitchFamily="18" charset="0"/>
                                      </a:rPr>
                                      <m:t>𝑡</m:t>
                                    </m:r>
                                    <m:r>
                                      <a:rPr lang="en-US" b="0" i="1" baseline="-25000" smtClean="0">
                                        <a:latin typeface="Cambria Math" panose="02040503050406030204" pitchFamily="18" charset="0"/>
                                      </a:rPr>
                                      <m:t>𝑡𝑜𝑡</m:t>
                                    </m:r>
                                    <m:r>
                                      <a:rPr lang="en-US" b="0" i="1" smtClean="0">
                                        <a:latin typeface="Cambria Math" panose="02040503050406030204" pitchFamily="18" charset="0"/>
                                      </a:rPr>
                                      <m:t> </m:t>
                                    </m:r>
                                  </m:den>
                                </m:f>
                              </m:e>
                            </m:d>
                          </m:e>
                        </m:d>
                      </m:e>
                    </m:func>
                  </m:oMath>
                </a14:m>
                <a:endParaRPr lang="en-US">
                  <a:ea typeface="Cambria Math" panose="02040503050406030204" pitchFamily="18" charset="0"/>
                </a:endParaRPr>
              </a:p>
              <a:p>
                <a:pPr marL="914400" lvl="2" indent="0">
                  <a:buNone/>
                </a:pPr>
                <a:r>
                  <a:rPr lang="en-US">
                    <a:ea typeface="Cambria Math" panose="02040503050406030204" pitchFamily="18" charset="0"/>
                  </a:rPr>
                  <a:t>where </a:t>
                </a:r>
                <a14:m>
                  <m:oMath xmlns:m="http://schemas.openxmlformats.org/officeDocument/2006/math">
                    <m:sSub>
                      <m:sSubPr>
                        <m:ctrlPr>
                          <a:rPr lang="en-US" i="1">
                            <a:latin typeface="Cambria Math" panose="02040503050406030204" pitchFamily="18" charset="0"/>
                          </a:rPr>
                        </m:ctrlPr>
                      </m:sSubPr>
                      <m:e>
                        <m:r>
                          <m:rPr>
                            <m:sty m:val="p"/>
                          </m:rPr>
                          <a:rPr lang="el-GR" i="1">
                            <a:latin typeface="Cambria Math" panose="02040503050406030204" pitchFamily="18" charset="0"/>
                          </a:rPr>
                          <m:t>λ</m:t>
                        </m:r>
                      </m:e>
                      <m:sub>
                        <m:r>
                          <a:rPr lang="en-US" i="1">
                            <a:latin typeface="Cambria Math" panose="02040503050406030204" pitchFamily="18" charset="0"/>
                          </a:rPr>
                          <m:t>𝑡𝑜𝑡</m:t>
                        </m:r>
                      </m:sub>
                    </m:sSub>
                  </m:oMath>
                </a14:m>
                <a:r>
                  <a:rPr lang="en-US">
                    <a:ea typeface="Cambria Math" panose="02040503050406030204" pitchFamily="18" charset="0"/>
                  </a:rPr>
                  <a:t> = total measured photon/pix/sec rate, </a:t>
                </a:r>
                <a:r>
                  <a:rPr lang="en-US" i="1">
                    <a:latin typeface="Cambria" panose="02040503050406030204" pitchFamily="18" charset="0"/>
                    <a:ea typeface="Cambria" panose="02040503050406030204" pitchFamily="18" charset="0"/>
                  </a:rPr>
                  <a:t>t</a:t>
                </a:r>
                <a:r>
                  <a:rPr lang="en-US" i="1" baseline="-25000">
                    <a:latin typeface="Cambria" panose="02040503050406030204" pitchFamily="18" charset="0"/>
                    <a:ea typeface="Cambria" panose="02040503050406030204" pitchFamily="18" charset="0"/>
                  </a:rPr>
                  <a:t>tot</a:t>
                </a:r>
                <a:r>
                  <a:rPr lang="en-US">
                    <a:ea typeface="Cambria Math" panose="02040503050406030204" pitchFamily="18" charset="0"/>
                  </a:rPr>
                  <a:t> = total exposure time, </a:t>
                </a:r>
                <a:r>
                  <a:rPr lang="en-US" i="1">
                    <a:latin typeface="Cambria" panose="02040503050406030204" pitchFamily="18" charset="0"/>
                    <a:ea typeface="Cambria" panose="02040503050406030204" pitchFamily="18" charset="0"/>
                  </a:rPr>
                  <a:t>t</a:t>
                </a:r>
                <a:r>
                  <a:rPr lang="en-US" i="1" baseline="-25000">
                    <a:latin typeface="Cambria" panose="02040503050406030204" pitchFamily="18" charset="0"/>
                    <a:ea typeface="Cambria" panose="02040503050406030204" pitchFamily="18" charset="0"/>
                  </a:rPr>
                  <a:t>f</a:t>
                </a:r>
                <a:r>
                  <a:rPr lang="en-US">
                    <a:ea typeface="Cambria Math" panose="02040503050406030204" pitchFamily="18" charset="0"/>
                  </a:rPr>
                  <a:t> = single frame time</a:t>
                </a:r>
              </a:p>
              <a:p>
                <a:pPr lvl="1"/>
                <a:r>
                  <a:rPr lang="en-US">
                    <a:ea typeface="Cambria Math" panose="02040503050406030204" pitchFamily="18" charset="0"/>
                  </a:rPr>
                  <a:t>then subtract background (bias, dark noise, clock induced charge)</a:t>
                </a:r>
              </a:p>
              <a:p>
                <a:r>
                  <a:rPr lang="en-US">
                    <a:ea typeface="Cambria Math" panose="02040503050406030204" pitchFamily="18" charset="0"/>
                  </a:rPr>
                  <a:t>Due to coincidence issues, bright stars have fluxes too high for photon counting (too many counts per shortest possible exposure) and so must be imaged at lower gains (&lt;100), sometimes termed “analog mode”</a:t>
                </a:r>
              </a:p>
              <a:p>
                <a:pPr lvl="1"/>
                <a:r>
                  <a:rPr lang="en-US">
                    <a:ea typeface="Cambria Math" panose="02040503050406030204" pitchFamily="18" charset="0"/>
                  </a:rPr>
                  <a:t>real flux = counts / gain</a:t>
                </a:r>
              </a:p>
              <a:p>
                <a:pPr lvl="1"/>
                <a:endParaRPr lang="en-US">
                  <a:ea typeface="Cambria Math" panose="02040503050406030204" pitchFamily="18" charset="0"/>
                </a:endParaRPr>
              </a:p>
            </p:txBody>
          </p:sp>
        </mc:Choice>
        <mc:Fallback>
          <p:sp>
            <p:nvSpPr>
              <p:cNvPr id="3" name="Content Placeholder 2">
                <a:extLst>
                  <a:ext uri="{FF2B5EF4-FFF2-40B4-BE49-F238E27FC236}">
                    <a16:creationId xmlns:a16="http://schemas.microsoft.com/office/drawing/2014/main" id="{A0A679BD-DCAF-4EC8-9ACD-BE411F96098D}"/>
                  </a:ext>
                </a:extLst>
              </p:cNvPr>
              <p:cNvSpPr>
                <a:spLocks noGrp="1" noRot="1" noChangeAspect="1" noMove="1" noResize="1" noEditPoints="1" noAdjustHandles="1" noChangeArrowheads="1" noChangeShapeType="1" noTextEdit="1"/>
              </p:cNvSpPr>
              <p:nvPr>
                <p:ph idx="1"/>
              </p:nvPr>
            </p:nvSpPr>
            <p:spPr>
              <a:xfrm>
                <a:off x="838200" y="1285874"/>
                <a:ext cx="10515600" cy="4899025"/>
              </a:xfrm>
              <a:blipFill>
                <a:blip r:embed="rId2"/>
                <a:stretch>
                  <a:fillRect l="-406" t="-2114" r="-174"/>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552058F1-6F9C-4CC5-BFE9-29665C849A52}"/>
              </a:ext>
            </a:extLst>
          </p:cNvPr>
          <p:cNvSpPr>
            <a:spLocks noGrp="1"/>
          </p:cNvSpPr>
          <p:nvPr>
            <p:ph type="sldNum" sz="quarter" idx="12"/>
          </p:nvPr>
        </p:nvSpPr>
        <p:spPr/>
        <p:txBody>
          <a:bodyPr/>
          <a:lstStyle/>
          <a:p>
            <a:fld id="{39CF7D67-3BB2-432C-AA83-7A0693929AB9}" type="slidenum">
              <a:rPr lang="en-US" smtClean="0"/>
              <a:t>19</a:t>
            </a:fld>
            <a:endParaRPr lang="en-US"/>
          </a:p>
        </p:txBody>
      </p:sp>
    </p:spTree>
    <p:extLst>
      <p:ext uri="{BB962C8B-B14F-4D97-AF65-F5344CB8AC3E}">
        <p14:creationId xmlns:p14="http://schemas.microsoft.com/office/powerpoint/2010/main" val="14987329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A8F5DB-AF14-416F-82C1-9576D96E3559}"/>
              </a:ext>
            </a:extLst>
          </p:cNvPr>
          <p:cNvSpPr>
            <a:spLocks noGrp="1"/>
          </p:cNvSpPr>
          <p:nvPr>
            <p:ph type="title"/>
          </p:nvPr>
        </p:nvSpPr>
        <p:spPr/>
        <p:txBody>
          <a:bodyPr/>
          <a:lstStyle/>
          <a:p>
            <a:pPr algn="ctr"/>
            <a:r>
              <a:rPr lang="en-US"/>
              <a:t>Results include contributions from:</a:t>
            </a:r>
          </a:p>
        </p:txBody>
      </p:sp>
      <p:sp>
        <p:nvSpPr>
          <p:cNvPr id="4" name="Slide Number Placeholder 3">
            <a:extLst>
              <a:ext uri="{FF2B5EF4-FFF2-40B4-BE49-F238E27FC236}">
                <a16:creationId xmlns:a16="http://schemas.microsoft.com/office/drawing/2014/main" id="{B7A5819F-C9C9-4997-BB19-EFD1D87C2CF5}"/>
              </a:ext>
            </a:extLst>
          </p:cNvPr>
          <p:cNvSpPr>
            <a:spLocks noGrp="1"/>
          </p:cNvSpPr>
          <p:nvPr>
            <p:ph type="sldNum" sz="quarter" idx="12"/>
          </p:nvPr>
        </p:nvSpPr>
        <p:spPr/>
        <p:txBody>
          <a:bodyPr/>
          <a:lstStyle/>
          <a:p>
            <a:fld id="{39CF7D67-3BB2-432C-AA83-7A0693929AB9}" type="slidenum">
              <a:rPr lang="en-US" smtClean="0"/>
              <a:t>2</a:t>
            </a:fld>
            <a:endParaRPr lang="en-US"/>
          </a:p>
        </p:txBody>
      </p:sp>
      <p:sp>
        <p:nvSpPr>
          <p:cNvPr id="5" name="Rectangle 4">
            <a:extLst>
              <a:ext uri="{FF2B5EF4-FFF2-40B4-BE49-F238E27FC236}">
                <a16:creationId xmlns:a16="http://schemas.microsoft.com/office/drawing/2014/main" id="{E5A6DA13-2496-4663-AE55-63FF00BF0FDD}"/>
              </a:ext>
            </a:extLst>
          </p:cNvPr>
          <p:cNvSpPr/>
          <p:nvPr/>
        </p:nvSpPr>
        <p:spPr>
          <a:xfrm>
            <a:off x="571500" y="2428786"/>
            <a:ext cx="11233150" cy="3046988"/>
          </a:xfrm>
          <a:prstGeom prst="rect">
            <a:avLst/>
          </a:prstGeom>
        </p:spPr>
        <p:txBody>
          <a:bodyPr wrap="square">
            <a:spAutoFit/>
          </a:bodyPr>
          <a:lstStyle/>
          <a:p>
            <a:pPr algn="ctr"/>
            <a:r>
              <a:rPr lang="en-US" sz="2400"/>
              <a:t>JPL WFIRST CGI Integrated Modeling Team (John Steeves, Charley Noecker, </a:t>
            </a:r>
          </a:p>
          <a:p>
            <a:pPr algn="ctr"/>
            <a:r>
              <a:rPr lang="en-US" sz="2400"/>
              <a:t>Navtej Saini, Erkin Sidick): STOP modeling &amp; LOWFS modeling</a:t>
            </a:r>
          </a:p>
          <a:p>
            <a:pPr algn="ctr"/>
            <a:r>
              <a:rPr lang="en-US" sz="2400"/>
              <a:t>JPL CGI MTS Team: CGI Finite Element Model</a:t>
            </a:r>
          </a:p>
          <a:p>
            <a:pPr algn="ctr"/>
            <a:r>
              <a:rPr lang="en-US" sz="2400"/>
              <a:t>JPL CGI SE Team: Brian Kern (OS definition)</a:t>
            </a:r>
          </a:p>
          <a:p>
            <a:pPr algn="ctr"/>
            <a:r>
              <a:rPr lang="en-US" sz="2400"/>
              <a:t>JPL CGI PACE Team (Milan Mandic, Nanaz Fathpour): Jitter</a:t>
            </a:r>
          </a:p>
          <a:p>
            <a:pPr algn="ctr"/>
            <a:r>
              <a:rPr lang="en-US" sz="2400"/>
              <a:t>GSFC WFIRST Integrated Modeling Team: STOP model integration, reaction wheel speeds</a:t>
            </a:r>
          </a:p>
          <a:p>
            <a:pPr algn="ctr"/>
            <a:r>
              <a:rPr lang="en-US" sz="2400"/>
              <a:t>Bijan Nemati &amp; Sam Miller (U. Alabama): EMCCD model</a:t>
            </a:r>
          </a:p>
          <a:p>
            <a:pPr algn="ctr"/>
            <a:endParaRPr lang="en-US" sz="2400"/>
          </a:p>
        </p:txBody>
      </p:sp>
    </p:spTree>
    <p:extLst>
      <p:ext uri="{BB962C8B-B14F-4D97-AF65-F5344CB8AC3E}">
        <p14:creationId xmlns:p14="http://schemas.microsoft.com/office/powerpoint/2010/main" val="27996871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89D7FD03-C9FF-49BD-AAA9-C18A756CF4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97655" y="2264690"/>
            <a:ext cx="3152775" cy="3152775"/>
          </a:xfrm>
          <a:prstGeom prst="rect">
            <a:avLst/>
          </a:prstGeom>
        </p:spPr>
      </p:pic>
      <p:pic>
        <p:nvPicPr>
          <p:cNvPr id="26" name="Picture 25">
            <a:extLst>
              <a:ext uri="{FF2B5EF4-FFF2-40B4-BE49-F238E27FC236}">
                <a16:creationId xmlns:a16="http://schemas.microsoft.com/office/drawing/2014/main" id="{366EF3BC-6E71-49C5-A067-1117C18EAC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91914" y="2264690"/>
            <a:ext cx="3152775" cy="3152775"/>
          </a:xfrm>
          <a:prstGeom prst="rect">
            <a:avLst/>
          </a:prstGeom>
        </p:spPr>
      </p:pic>
      <p:pic>
        <p:nvPicPr>
          <p:cNvPr id="4" name="Picture 3">
            <a:extLst>
              <a:ext uri="{FF2B5EF4-FFF2-40B4-BE49-F238E27FC236}">
                <a16:creationId xmlns:a16="http://schemas.microsoft.com/office/drawing/2014/main" id="{1EA69565-943D-452B-9ECF-8F3D30C9CC91}"/>
              </a:ext>
            </a:extLst>
          </p:cNvPr>
          <p:cNvPicPr>
            <a:picLocks noChangeAspect="1"/>
          </p:cNvPicPr>
          <p:nvPr/>
        </p:nvPicPr>
        <p:blipFill rotWithShape="1">
          <a:blip r:embed="rId4">
            <a:extLst>
              <a:ext uri="{28A0092B-C50C-407E-A947-70E740481C1C}">
                <a14:useLocalDpi xmlns:a14="http://schemas.microsoft.com/office/drawing/2010/main" val="0"/>
              </a:ext>
            </a:extLst>
          </a:blip>
          <a:srcRect r="33152" b="49067"/>
          <a:stretch/>
        </p:blipFill>
        <p:spPr>
          <a:xfrm>
            <a:off x="430827" y="3080483"/>
            <a:ext cx="3153604" cy="1601891"/>
          </a:xfrm>
          <a:prstGeom prst="rect">
            <a:avLst/>
          </a:prstGeom>
        </p:spPr>
      </p:pic>
      <p:sp>
        <p:nvSpPr>
          <p:cNvPr id="2" name="Title 1">
            <a:extLst>
              <a:ext uri="{FF2B5EF4-FFF2-40B4-BE49-F238E27FC236}">
                <a16:creationId xmlns:a16="http://schemas.microsoft.com/office/drawing/2014/main" id="{18B3E7A3-0A63-4298-98A0-95FD9773A160}"/>
              </a:ext>
            </a:extLst>
          </p:cNvPr>
          <p:cNvSpPr>
            <a:spLocks noGrp="1"/>
          </p:cNvSpPr>
          <p:nvPr>
            <p:ph type="title"/>
          </p:nvPr>
        </p:nvSpPr>
        <p:spPr>
          <a:xfrm>
            <a:off x="2152650" y="110623"/>
            <a:ext cx="7886700" cy="692068"/>
          </a:xfrm>
        </p:spPr>
        <p:txBody>
          <a:bodyPr>
            <a:normAutofit fontScale="90000"/>
          </a:bodyPr>
          <a:lstStyle/>
          <a:p>
            <a:pPr algn="ctr"/>
            <a:r>
              <a:rPr lang="en-US" sz="3600"/>
              <a:t>RDI With Detector Noise</a:t>
            </a:r>
            <a:br>
              <a:rPr lang="en-US" sz="3600"/>
            </a:br>
            <a:r>
              <a:rPr lang="en-US" sz="2700" i="1"/>
              <a:t>Does </a:t>
            </a:r>
            <a:r>
              <a:rPr lang="en-US" sz="2700" i="1" u="sng"/>
              <a:t>not</a:t>
            </a:r>
            <a:r>
              <a:rPr lang="en-US" sz="2700" i="1"/>
              <a:t> include rejection of high-jitter frames</a:t>
            </a:r>
            <a:endParaRPr lang="en-US" sz="3600" i="1"/>
          </a:p>
        </p:txBody>
      </p:sp>
      <p:sp>
        <p:nvSpPr>
          <p:cNvPr id="8" name="TextBox 7">
            <a:extLst>
              <a:ext uri="{FF2B5EF4-FFF2-40B4-BE49-F238E27FC236}">
                <a16:creationId xmlns:a16="http://schemas.microsoft.com/office/drawing/2014/main" id="{17BE45CB-336D-4E21-8ABC-9F2A3AB02B48}"/>
              </a:ext>
            </a:extLst>
          </p:cNvPr>
          <p:cNvSpPr txBox="1"/>
          <p:nvPr/>
        </p:nvSpPr>
        <p:spPr>
          <a:xfrm>
            <a:off x="654856" y="2762562"/>
            <a:ext cx="1126783" cy="369332"/>
          </a:xfrm>
          <a:prstGeom prst="rect">
            <a:avLst/>
          </a:prstGeom>
          <a:noFill/>
        </p:spPr>
        <p:txBody>
          <a:bodyPr wrap="none" rtlCol="0">
            <a:spAutoFit/>
          </a:bodyPr>
          <a:lstStyle/>
          <a:p>
            <a:r>
              <a:rPr lang="en-US"/>
              <a:t>Reference</a:t>
            </a:r>
          </a:p>
        </p:txBody>
      </p:sp>
      <p:sp>
        <p:nvSpPr>
          <p:cNvPr id="9" name="TextBox 8">
            <a:extLst>
              <a:ext uri="{FF2B5EF4-FFF2-40B4-BE49-F238E27FC236}">
                <a16:creationId xmlns:a16="http://schemas.microsoft.com/office/drawing/2014/main" id="{F9B0A6AC-3E40-4B0A-95F1-020862E87A9E}"/>
              </a:ext>
            </a:extLst>
          </p:cNvPr>
          <p:cNvSpPr txBox="1"/>
          <p:nvPr/>
        </p:nvSpPr>
        <p:spPr>
          <a:xfrm>
            <a:off x="2114974" y="2763598"/>
            <a:ext cx="1393138" cy="369332"/>
          </a:xfrm>
          <a:prstGeom prst="rect">
            <a:avLst/>
          </a:prstGeom>
          <a:noFill/>
        </p:spPr>
        <p:txBody>
          <a:bodyPr wrap="none" rtlCol="0">
            <a:spAutoFit/>
          </a:bodyPr>
          <a:lstStyle/>
          <a:p>
            <a:pPr algn="ctr"/>
            <a:r>
              <a:rPr lang="en-US"/>
              <a:t>Target, Roll 1</a:t>
            </a:r>
          </a:p>
        </p:txBody>
      </p:sp>
      <p:sp>
        <p:nvSpPr>
          <p:cNvPr id="11" name="TextBox 10">
            <a:extLst>
              <a:ext uri="{FF2B5EF4-FFF2-40B4-BE49-F238E27FC236}">
                <a16:creationId xmlns:a16="http://schemas.microsoft.com/office/drawing/2014/main" id="{EB71F4CD-8AF3-451B-B27D-0F319C628520}"/>
              </a:ext>
            </a:extLst>
          </p:cNvPr>
          <p:cNvSpPr txBox="1"/>
          <p:nvPr/>
        </p:nvSpPr>
        <p:spPr>
          <a:xfrm>
            <a:off x="901267" y="2348299"/>
            <a:ext cx="2248372" cy="461665"/>
          </a:xfrm>
          <a:prstGeom prst="rect">
            <a:avLst/>
          </a:prstGeom>
          <a:noFill/>
        </p:spPr>
        <p:txBody>
          <a:bodyPr wrap="none" rtlCol="0">
            <a:spAutoFit/>
          </a:bodyPr>
          <a:lstStyle/>
          <a:p>
            <a:pPr algn="ctr"/>
            <a:r>
              <a:rPr lang="en-US" sz="2400" u="sng"/>
              <a:t>Summed Images</a:t>
            </a:r>
          </a:p>
        </p:txBody>
      </p:sp>
      <p:sp>
        <p:nvSpPr>
          <p:cNvPr id="13" name="TextBox 12">
            <a:extLst>
              <a:ext uri="{FF2B5EF4-FFF2-40B4-BE49-F238E27FC236}">
                <a16:creationId xmlns:a16="http://schemas.microsoft.com/office/drawing/2014/main" id="{9D477E21-1468-474E-A811-D09801882E1E}"/>
              </a:ext>
            </a:extLst>
          </p:cNvPr>
          <p:cNvSpPr txBox="1"/>
          <p:nvPr/>
        </p:nvSpPr>
        <p:spPr>
          <a:xfrm>
            <a:off x="705656" y="4682374"/>
            <a:ext cx="933141" cy="738664"/>
          </a:xfrm>
          <a:prstGeom prst="rect">
            <a:avLst/>
          </a:prstGeom>
          <a:noFill/>
        </p:spPr>
        <p:txBody>
          <a:bodyPr wrap="none" rtlCol="0">
            <a:spAutoFit/>
          </a:bodyPr>
          <a:lstStyle/>
          <a:p>
            <a:pPr algn="ctr"/>
            <a:r>
              <a:rPr lang="en-US" sz="1400"/>
              <a:t>335 x 60s</a:t>
            </a:r>
          </a:p>
          <a:p>
            <a:pPr algn="ctr"/>
            <a:r>
              <a:rPr lang="en-US" sz="1400"/>
              <a:t>gain = 100</a:t>
            </a:r>
          </a:p>
          <a:p>
            <a:pPr algn="ctr"/>
            <a:r>
              <a:rPr lang="en-US" sz="1400"/>
              <a:t>(analog)</a:t>
            </a:r>
          </a:p>
        </p:txBody>
      </p:sp>
      <p:sp>
        <p:nvSpPr>
          <p:cNvPr id="14" name="TextBox 13">
            <a:extLst>
              <a:ext uri="{FF2B5EF4-FFF2-40B4-BE49-F238E27FC236}">
                <a16:creationId xmlns:a16="http://schemas.microsoft.com/office/drawing/2014/main" id="{B8F2BA99-7997-4C64-B5B1-E084BADAD4C8}"/>
              </a:ext>
            </a:extLst>
          </p:cNvPr>
          <p:cNvSpPr txBox="1"/>
          <p:nvPr/>
        </p:nvSpPr>
        <p:spPr>
          <a:xfrm>
            <a:off x="2019103" y="4685929"/>
            <a:ext cx="1503873" cy="738664"/>
          </a:xfrm>
          <a:prstGeom prst="rect">
            <a:avLst/>
          </a:prstGeom>
          <a:noFill/>
        </p:spPr>
        <p:txBody>
          <a:bodyPr wrap="none" rtlCol="0">
            <a:spAutoFit/>
          </a:bodyPr>
          <a:lstStyle/>
          <a:p>
            <a:pPr algn="ctr"/>
            <a:r>
              <a:rPr lang="en-US" sz="1400"/>
              <a:t>7080 x 5s</a:t>
            </a:r>
          </a:p>
          <a:p>
            <a:pPr algn="ctr"/>
            <a:r>
              <a:rPr lang="en-US" sz="1400"/>
              <a:t>gain = 6000</a:t>
            </a:r>
          </a:p>
          <a:p>
            <a:pPr algn="ctr"/>
            <a:r>
              <a:rPr lang="en-US" sz="1400"/>
              <a:t>(photon counting)</a:t>
            </a:r>
          </a:p>
        </p:txBody>
      </p:sp>
      <p:sp>
        <p:nvSpPr>
          <p:cNvPr id="16" name="TextBox 15">
            <a:extLst>
              <a:ext uri="{FF2B5EF4-FFF2-40B4-BE49-F238E27FC236}">
                <a16:creationId xmlns:a16="http://schemas.microsoft.com/office/drawing/2014/main" id="{30D3C775-7A21-4F50-9CEB-8C601DB9BE78}"/>
              </a:ext>
            </a:extLst>
          </p:cNvPr>
          <p:cNvSpPr txBox="1"/>
          <p:nvPr/>
        </p:nvSpPr>
        <p:spPr>
          <a:xfrm>
            <a:off x="5347124" y="4100290"/>
            <a:ext cx="641521" cy="461665"/>
          </a:xfrm>
          <a:prstGeom prst="rect">
            <a:avLst/>
          </a:prstGeom>
          <a:noFill/>
        </p:spPr>
        <p:txBody>
          <a:bodyPr wrap="none" rtlCol="0">
            <a:spAutoFit/>
          </a:bodyPr>
          <a:lstStyle/>
          <a:p>
            <a:pPr algn="ctr"/>
            <a:r>
              <a:rPr lang="en-US" sz="1200">
                <a:solidFill>
                  <a:srgbClr val="FFFF00"/>
                </a:solidFill>
              </a:rPr>
              <a:t>1 x 10</a:t>
            </a:r>
            <a:r>
              <a:rPr lang="en-US" sz="1200" baseline="30000">
                <a:solidFill>
                  <a:srgbClr val="FFFF00"/>
                </a:solidFill>
              </a:rPr>
              <a:t>-8</a:t>
            </a:r>
            <a:endParaRPr lang="en-US" sz="1200">
              <a:solidFill>
                <a:srgbClr val="FFFF00"/>
              </a:solidFill>
            </a:endParaRPr>
          </a:p>
          <a:p>
            <a:pPr algn="ctr"/>
            <a:r>
              <a:rPr lang="en-US" sz="1200">
                <a:solidFill>
                  <a:srgbClr val="FFFF00"/>
                </a:solidFill>
              </a:rPr>
              <a:t>3.5 λ/D</a:t>
            </a:r>
          </a:p>
        </p:txBody>
      </p:sp>
      <p:sp>
        <p:nvSpPr>
          <p:cNvPr id="3" name="Slide Number Placeholder 2">
            <a:extLst>
              <a:ext uri="{FF2B5EF4-FFF2-40B4-BE49-F238E27FC236}">
                <a16:creationId xmlns:a16="http://schemas.microsoft.com/office/drawing/2014/main" id="{6F3061D3-7631-4B8C-9D0A-967C3D3C865D}"/>
              </a:ext>
            </a:extLst>
          </p:cNvPr>
          <p:cNvSpPr>
            <a:spLocks noGrp="1"/>
          </p:cNvSpPr>
          <p:nvPr>
            <p:ph type="sldNum" sz="quarter" idx="12"/>
          </p:nvPr>
        </p:nvSpPr>
        <p:spPr/>
        <p:txBody>
          <a:bodyPr/>
          <a:lstStyle/>
          <a:p>
            <a:fld id="{39CF7D67-3BB2-432C-AA83-7A0693929AB9}" type="slidenum">
              <a:rPr lang="en-US" smtClean="0"/>
              <a:t>20</a:t>
            </a:fld>
            <a:endParaRPr lang="en-US"/>
          </a:p>
        </p:txBody>
      </p:sp>
      <p:sp>
        <p:nvSpPr>
          <p:cNvPr id="27" name="TextBox 26">
            <a:extLst>
              <a:ext uri="{FF2B5EF4-FFF2-40B4-BE49-F238E27FC236}">
                <a16:creationId xmlns:a16="http://schemas.microsoft.com/office/drawing/2014/main" id="{1D1BB2EE-152E-436B-806E-0FD6148E83BC}"/>
              </a:ext>
            </a:extLst>
          </p:cNvPr>
          <p:cNvSpPr txBox="1"/>
          <p:nvPr/>
        </p:nvSpPr>
        <p:spPr>
          <a:xfrm rot="16200000">
            <a:off x="3876897" y="2895817"/>
            <a:ext cx="702500" cy="369332"/>
          </a:xfrm>
          <a:prstGeom prst="rect">
            <a:avLst/>
          </a:prstGeom>
          <a:noFill/>
        </p:spPr>
        <p:txBody>
          <a:bodyPr wrap="none" rtlCol="0">
            <a:spAutoFit/>
          </a:bodyPr>
          <a:lstStyle/>
          <a:p>
            <a:pPr algn="ctr"/>
            <a:r>
              <a:rPr lang="en-US"/>
              <a:t>Roll 1</a:t>
            </a:r>
          </a:p>
        </p:txBody>
      </p:sp>
      <p:sp>
        <p:nvSpPr>
          <p:cNvPr id="28" name="TextBox 27">
            <a:extLst>
              <a:ext uri="{FF2B5EF4-FFF2-40B4-BE49-F238E27FC236}">
                <a16:creationId xmlns:a16="http://schemas.microsoft.com/office/drawing/2014/main" id="{DB55A9FF-6AE0-4B83-8318-8589D10DC03F}"/>
              </a:ext>
            </a:extLst>
          </p:cNvPr>
          <p:cNvSpPr txBox="1"/>
          <p:nvPr/>
        </p:nvSpPr>
        <p:spPr>
          <a:xfrm rot="16200000">
            <a:off x="3876896" y="4497708"/>
            <a:ext cx="702501" cy="369332"/>
          </a:xfrm>
          <a:prstGeom prst="rect">
            <a:avLst/>
          </a:prstGeom>
          <a:noFill/>
        </p:spPr>
        <p:txBody>
          <a:bodyPr wrap="none" rtlCol="0">
            <a:spAutoFit/>
          </a:bodyPr>
          <a:lstStyle/>
          <a:p>
            <a:pPr algn="ctr"/>
            <a:r>
              <a:rPr lang="en-US"/>
              <a:t>Roll 2</a:t>
            </a:r>
          </a:p>
        </p:txBody>
      </p:sp>
      <p:sp>
        <p:nvSpPr>
          <p:cNvPr id="29" name="TextBox 28">
            <a:extLst>
              <a:ext uri="{FF2B5EF4-FFF2-40B4-BE49-F238E27FC236}">
                <a16:creationId xmlns:a16="http://schemas.microsoft.com/office/drawing/2014/main" id="{03B56062-4129-48FB-AE84-00F7FE9C4ED6}"/>
              </a:ext>
            </a:extLst>
          </p:cNvPr>
          <p:cNvSpPr txBox="1"/>
          <p:nvPr/>
        </p:nvSpPr>
        <p:spPr>
          <a:xfrm rot="16200000">
            <a:off x="7862848" y="2895817"/>
            <a:ext cx="702500" cy="369332"/>
          </a:xfrm>
          <a:prstGeom prst="rect">
            <a:avLst/>
          </a:prstGeom>
          <a:noFill/>
        </p:spPr>
        <p:txBody>
          <a:bodyPr wrap="none" rtlCol="0">
            <a:spAutoFit/>
          </a:bodyPr>
          <a:lstStyle/>
          <a:p>
            <a:pPr algn="ctr"/>
            <a:r>
              <a:rPr lang="en-US"/>
              <a:t>Roll 1</a:t>
            </a:r>
          </a:p>
        </p:txBody>
      </p:sp>
      <p:sp>
        <p:nvSpPr>
          <p:cNvPr id="30" name="TextBox 29">
            <a:extLst>
              <a:ext uri="{FF2B5EF4-FFF2-40B4-BE49-F238E27FC236}">
                <a16:creationId xmlns:a16="http://schemas.microsoft.com/office/drawing/2014/main" id="{C73B6946-1318-4B35-B84C-99EE5CC24A1C}"/>
              </a:ext>
            </a:extLst>
          </p:cNvPr>
          <p:cNvSpPr txBox="1"/>
          <p:nvPr/>
        </p:nvSpPr>
        <p:spPr>
          <a:xfrm rot="16200000">
            <a:off x="7862847" y="4497708"/>
            <a:ext cx="702501" cy="369332"/>
          </a:xfrm>
          <a:prstGeom prst="rect">
            <a:avLst/>
          </a:prstGeom>
          <a:noFill/>
        </p:spPr>
        <p:txBody>
          <a:bodyPr wrap="none" rtlCol="0">
            <a:spAutoFit/>
          </a:bodyPr>
          <a:lstStyle/>
          <a:p>
            <a:pPr algn="ctr"/>
            <a:r>
              <a:rPr lang="en-US"/>
              <a:t>Roll 2</a:t>
            </a:r>
          </a:p>
        </p:txBody>
      </p:sp>
      <p:sp>
        <p:nvSpPr>
          <p:cNvPr id="31" name="TextBox 30">
            <a:extLst>
              <a:ext uri="{FF2B5EF4-FFF2-40B4-BE49-F238E27FC236}">
                <a16:creationId xmlns:a16="http://schemas.microsoft.com/office/drawing/2014/main" id="{ED3FB6AE-CED3-41C3-B773-76E5087B8329}"/>
              </a:ext>
            </a:extLst>
          </p:cNvPr>
          <p:cNvSpPr txBox="1"/>
          <p:nvPr/>
        </p:nvSpPr>
        <p:spPr>
          <a:xfrm>
            <a:off x="4648200" y="1955800"/>
            <a:ext cx="1061509" cy="369332"/>
          </a:xfrm>
          <a:prstGeom prst="rect">
            <a:avLst/>
          </a:prstGeom>
          <a:noFill/>
        </p:spPr>
        <p:txBody>
          <a:bodyPr wrap="none" rtlCol="0">
            <a:spAutoFit/>
          </a:bodyPr>
          <a:lstStyle/>
          <a:p>
            <a:pPr algn="ctr"/>
            <a:r>
              <a:rPr lang="en-US"/>
              <a:t>Noiseless</a:t>
            </a:r>
          </a:p>
        </p:txBody>
      </p:sp>
      <p:sp>
        <p:nvSpPr>
          <p:cNvPr id="32" name="TextBox 31">
            <a:extLst>
              <a:ext uri="{FF2B5EF4-FFF2-40B4-BE49-F238E27FC236}">
                <a16:creationId xmlns:a16="http://schemas.microsoft.com/office/drawing/2014/main" id="{AAB826D3-5023-4200-A603-8A2762E6797B}"/>
              </a:ext>
            </a:extLst>
          </p:cNvPr>
          <p:cNvSpPr txBox="1"/>
          <p:nvPr/>
        </p:nvSpPr>
        <p:spPr>
          <a:xfrm>
            <a:off x="6410970" y="1955800"/>
            <a:ext cx="698268" cy="369332"/>
          </a:xfrm>
          <a:prstGeom prst="rect">
            <a:avLst/>
          </a:prstGeom>
          <a:noFill/>
        </p:spPr>
        <p:txBody>
          <a:bodyPr wrap="none" rtlCol="0">
            <a:spAutoFit/>
          </a:bodyPr>
          <a:lstStyle/>
          <a:p>
            <a:pPr algn="ctr"/>
            <a:r>
              <a:rPr lang="en-US"/>
              <a:t>Noisy</a:t>
            </a:r>
          </a:p>
        </p:txBody>
      </p:sp>
      <p:sp>
        <p:nvSpPr>
          <p:cNvPr id="33" name="TextBox 32">
            <a:extLst>
              <a:ext uri="{FF2B5EF4-FFF2-40B4-BE49-F238E27FC236}">
                <a16:creationId xmlns:a16="http://schemas.microsoft.com/office/drawing/2014/main" id="{DB607240-E3F6-4744-AD27-7538870BAC8D}"/>
              </a:ext>
            </a:extLst>
          </p:cNvPr>
          <p:cNvSpPr txBox="1"/>
          <p:nvPr/>
        </p:nvSpPr>
        <p:spPr>
          <a:xfrm>
            <a:off x="8648700" y="1955800"/>
            <a:ext cx="1061509" cy="369332"/>
          </a:xfrm>
          <a:prstGeom prst="rect">
            <a:avLst/>
          </a:prstGeom>
          <a:noFill/>
        </p:spPr>
        <p:txBody>
          <a:bodyPr wrap="none" rtlCol="0">
            <a:spAutoFit/>
          </a:bodyPr>
          <a:lstStyle/>
          <a:p>
            <a:pPr algn="ctr"/>
            <a:r>
              <a:rPr lang="en-US"/>
              <a:t>Noiseless</a:t>
            </a:r>
          </a:p>
        </p:txBody>
      </p:sp>
      <p:sp>
        <p:nvSpPr>
          <p:cNvPr id="34" name="TextBox 33">
            <a:extLst>
              <a:ext uri="{FF2B5EF4-FFF2-40B4-BE49-F238E27FC236}">
                <a16:creationId xmlns:a16="http://schemas.microsoft.com/office/drawing/2014/main" id="{0A439A32-4C48-4CD8-B1BD-9384005176CD}"/>
              </a:ext>
            </a:extLst>
          </p:cNvPr>
          <p:cNvSpPr txBox="1"/>
          <p:nvPr/>
        </p:nvSpPr>
        <p:spPr>
          <a:xfrm>
            <a:off x="10411470" y="1955800"/>
            <a:ext cx="698268" cy="369332"/>
          </a:xfrm>
          <a:prstGeom prst="rect">
            <a:avLst/>
          </a:prstGeom>
          <a:noFill/>
        </p:spPr>
        <p:txBody>
          <a:bodyPr wrap="none" rtlCol="0">
            <a:spAutoFit/>
          </a:bodyPr>
          <a:lstStyle/>
          <a:p>
            <a:pPr algn="ctr"/>
            <a:r>
              <a:rPr lang="en-US"/>
              <a:t>Noisy</a:t>
            </a:r>
          </a:p>
        </p:txBody>
      </p:sp>
      <p:sp>
        <p:nvSpPr>
          <p:cNvPr id="17" name="TextBox 16">
            <a:extLst>
              <a:ext uri="{FF2B5EF4-FFF2-40B4-BE49-F238E27FC236}">
                <a16:creationId xmlns:a16="http://schemas.microsoft.com/office/drawing/2014/main" id="{15337E6F-A3E9-4EA4-8EC8-5571A3A4CFE1}"/>
              </a:ext>
            </a:extLst>
          </p:cNvPr>
          <p:cNvSpPr txBox="1"/>
          <p:nvPr/>
        </p:nvSpPr>
        <p:spPr>
          <a:xfrm>
            <a:off x="4413675" y="4727381"/>
            <a:ext cx="641521" cy="461665"/>
          </a:xfrm>
          <a:prstGeom prst="rect">
            <a:avLst/>
          </a:prstGeom>
          <a:noFill/>
        </p:spPr>
        <p:txBody>
          <a:bodyPr wrap="none" rtlCol="0">
            <a:spAutoFit/>
          </a:bodyPr>
          <a:lstStyle/>
          <a:p>
            <a:pPr algn="ctr"/>
            <a:r>
              <a:rPr lang="en-US" sz="1200">
                <a:solidFill>
                  <a:srgbClr val="FFFF00"/>
                </a:solidFill>
              </a:rPr>
              <a:t>3 x 10</a:t>
            </a:r>
            <a:r>
              <a:rPr lang="en-US" sz="1200" baseline="30000">
                <a:solidFill>
                  <a:srgbClr val="FFFF00"/>
                </a:solidFill>
              </a:rPr>
              <a:t>-9</a:t>
            </a:r>
            <a:endParaRPr lang="en-US" sz="1200">
              <a:solidFill>
                <a:srgbClr val="FFFF00"/>
              </a:solidFill>
            </a:endParaRPr>
          </a:p>
          <a:p>
            <a:pPr algn="ctr"/>
            <a:r>
              <a:rPr lang="en-US" sz="1200">
                <a:solidFill>
                  <a:srgbClr val="FFFF00"/>
                </a:solidFill>
              </a:rPr>
              <a:t>4.5 λ/D</a:t>
            </a:r>
          </a:p>
        </p:txBody>
      </p:sp>
      <p:sp>
        <p:nvSpPr>
          <p:cNvPr id="35" name="TextBox 34">
            <a:extLst>
              <a:ext uri="{FF2B5EF4-FFF2-40B4-BE49-F238E27FC236}">
                <a16:creationId xmlns:a16="http://schemas.microsoft.com/office/drawing/2014/main" id="{FF990E67-E2F4-43A1-84C9-521D54185E33}"/>
              </a:ext>
            </a:extLst>
          </p:cNvPr>
          <p:cNvSpPr txBox="1"/>
          <p:nvPr/>
        </p:nvSpPr>
        <p:spPr>
          <a:xfrm>
            <a:off x="4607286" y="1552818"/>
            <a:ext cx="2741007" cy="461665"/>
          </a:xfrm>
          <a:prstGeom prst="rect">
            <a:avLst/>
          </a:prstGeom>
          <a:noFill/>
        </p:spPr>
        <p:txBody>
          <a:bodyPr wrap="none" rtlCol="0">
            <a:spAutoFit/>
          </a:bodyPr>
          <a:lstStyle/>
          <a:p>
            <a:pPr algn="ctr"/>
            <a:r>
              <a:rPr lang="en-US" sz="2400" u="sng"/>
              <a:t>No Sensitivity MUFs</a:t>
            </a:r>
          </a:p>
        </p:txBody>
      </p:sp>
      <p:sp>
        <p:nvSpPr>
          <p:cNvPr id="36" name="TextBox 35">
            <a:extLst>
              <a:ext uri="{FF2B5EF4-FFF2-40B4-BE49-F238E27FC236}">
                <a16:creationId xmlns:a16="http://schemas.microsoft.com/office/drawing/2014/main" id="{71BD547D-42F0-4D74-B2EF-49E3BD99FF76}"/>
              </a:ext>
            </a:extLst>
          </p:cNvPr>
          <p:cNvSpPr txBox="1"/>
          <p:nvPr/>
        </p:nvSpPr>
        <p:spPr>
          <a:xfrm>
            <a:off x="8828938" y="1552818"/>
            <a:ext cx="2311402" cy="461665"/>
          </a:xfrm>
          <a:prstGeom prst="rect">
            <a:avLst/>
          </a:prstGeom>
          <a:noFill/>
        </p:spPr>
        <p:txBody>
          <a:bodyPr wrap="none" rtlCol="0">
            <a:spAutoFit/>
          </a:bodyPr>
          <a:lstStyle/>
          <a:p>
            <a:pPr algn="ctr"/>
            <a:r>
              <a:rPr lang="en-US" sz="2400" u="sng"/>
              <a:t>Sensitivity MUFs</a:t>
            </a:r>
          </a:p>
        </p:txBody>
      </p:sp>
      <p:sp>
        <p:nvSpPr>
          <p:cNvPr id="37" name="TextBox 36">
            <a:extLst>
              <a:ext uri="{FF2B5EF4-FFF2-40B4-BE49-F238E27FC236}">
                <a16:creationId xmlns:a16="http://schemas.microsoft.com/office/drawing/2014/main" id="{DA65DB8F-72B7-43D5-85A4-F5115495905A}"/>
              </a:ext>
            </a:extLst>
          </p:cNvPr>
          <p:cNvSpPr txBox="1"/>
          <p:nvPr/>
        </p:nvSpPr>
        <p:spPr>
          <a:xfrm>
            <a:off x="5023274" y="1289050"/>
            <a:ext cx="1883144" cy="369332"/>
          </a:xfrm>
          <a:prstGeom prst="rect">
            <a:avLst/>
          </a:prstGeom>
          <a:noFill/>
        </p:spPr>
        <p:txBody>
          <a:bodyPr wrap="none" rtlCol="0">
            <a:spAutoFit/>
          </a:bodyPr>
          <a:lstStyle/>
          <a:p>
            <a:pPr algn="ctr"/>
            <a:r>
              <a:rPr lang="en-US"/>
              <a:t>Target - Reference</a:t>
            </a:r>
          </a:p>
        </p:txBody>
      </p:sp>
      <p:sp>
        <p:nvSpPr>
          <p:cNvPr id="38" name="TextBox 37">
            <a:extLst>
              <a:ext uri="{FF2B5EF4-FFF2-40B4-BE49-F238E27FC236}">
                <a16:creationId xmlns:a16="http://schemas.microsoft.com/office/drawing/2014/main" id="{A2F53EC4-8FA0-47A3-831F-2B4722522665}"/>
              </a:ext>
            </a:extLst>
          </p:cNvPr>
          <p:cNvSpPr txBox="1"/>
          <p:nvPr/>
        </p:nvSpPr>
        <p:spPr>
          <a:xfrm>
            <a:off x="9030124" y="1289050"/>
            <a:ext cx="1883144" cy="369332"/>
          </a:xfrm>
          <a:prstGeom prst="rect">
            <a:avLst/>
          </a:prstGeom>
          <a:noFill/>
        </p:spPr>
        <p:txBody>
          <a:bodyPr wrap="none" rtlCol="0">
            <a:spAutoFit/>
          </a:bodyPr>
          <a:lstStyle/>
          <a:p>
            <a:pPr algn="ctr"/>
            <a:r>
              <a:rPr lang="en-US"/>
              <a:t>Target - Reference</a:t>
            </a:r>
          </a:p>
        </p:txBody>
      </p:sp>
    </p:spTree>
    <p:extLst>
      <p:ext uri="{BB962C8B-B14F-4D97-AF65-F5344CB8AC3E}">
        <p14:creationId xmlns:p14="http://schemas.microsoft.com/office/powerpoint/2010/main" val="4099858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0011E7-6A6B-47B8-8E36-917E6EFA8480}"/>
              </a:ext>
            </a:extLst>
          </p:cNvPr>
          <p:cNvSpPr>
            <a:spLocks noGrp="1"/>
          </p:cNvSpPr>
          <p:nvPr>
            <p:ph type="title"/>
          </p:nvPr>
        </p:nvSpPr>
        <p:spPr>
          <a:xfrm>
            <a:off x="838200" y="171450"/>
            <a:ext cx="10515600" cy="611190"/>
          </a:xfrm>
        </p:spPr>
        <p:txBody>
          <a:bodyPr>
            <a:normAutofit fontScale="90000"/>
          </a:bodyPr>
          <a:lstStyle/>
          <a:p>
            <a:pPr algn="ctr"/>
            <a:r>
              <a:rPr lang="en-US" sz="3600"/>
              <a:t>Files in OS9 Distribution</a:t>
            </a:r>
            <a:br>
              <a:rPr lang="en-US" sz="3600"/>
            </a:br>
            <a:r>
              <a:rPr lang="en-US" sz="2200"/>
              <a:t>(separate distributions are provided for with/without sensitivity MUFs)</a:t>
            </a:r>
            <a:endParaRPr lang="en-US" sz="3600"/>
          </a:p>
        </p:txBody>
      </p:sp>
      <p:sp>
        <p:nvSpPr>
          <p:cNvPr id="4" name="Slide Number Placeholder 3">
            <a:extLst>
              <a:ext uri="{FF2B5EF4-FFF2-40B4-BE49-F238E27FC236}">
                <a16:creationId xmlns:a16="http://schemas.microsoft.com/office/drawing/2014/main" id="{35AA489D-189A-43A0-838B-525C8498D136}"/>
              </a:ext>
            </a:extLst>
          </p:cNvPr>
          <p:cNvSpPr>
            <a:spLocks noGrp="1"/>
          </p:cNvSpPr>
          <p:nvPr>
            <p:ph type="sldNum" sz="quarter" idx="12"/>
          </p:nvPr>
        </p:nvSpPr>
        <p:spPr/>
        <p:txBody>
          <a:bodyPr/>
          <a:lstStyle/>
          <a:p>
            <a:fld id="{39CF7D67-3BB2-432C-AA83-7A0693929AB9}" type="slidenum">
              <a:rPr lang="en-US" smtClean="0"/>
              <a:t>21</a:t>
            </a:fld>
            <a:endParaRPr lang="en-US"/>
          </a:p>
        </p:txBody>
      </p:sp>
      <p:sp>
        <p:nvSpPr>
          <p:cNvPr id="7" name="TextBox 6">
            <a:extLst>
              <a:ext uri="{FF2B5EF4-FFF2-40B4-BE49-F238E27FC236}">
                <a16:creationId xmlns:a16="http://schemas.microsoft.com/office/drawing/2014/main" id="{81624F89-1B09-4EF5-9C1D-22F32FF247A2}"/>
              </a:ext>
            </a:extLst>
          </p:cNvPr>
          <p:cNvSpPr txBox="1"/>
          <p:nvPr/>
        </p:nvSpPr>
        <p:spPr>
          <a:xfrm>
            <a:off x="362528" y="873722"/>
            <a:ext cx="11214100" cy="5786199"/>
          </a:xfrm>
          <a:prstGeom prst="rect">
            <a:avLst/>
          </a:prstGeom>
          <a:noFill/>
        </p:spPr>
        <p:txBody>
          <a:bodyPr wrap="square" rtlCol="0">
            <a:spAutoFit/>
          </a:bodyPr>
          <a:lstStyle/>
          <a:p>
            <a:r>
              <a:rPr lang="en-US" sz="1000">
                <a:solidFill>
                  <a:srgbClr val="0070C0"/>
                </a:solidFill>
              </a:rPr>
              <a:t>os9_inputs.txt </a:t>
            </a:r>
            <a:r>
              <a:rPr lang="en-US" sz="1000"/>
              <a:t>: Text table of the timestep (hours, beginning at 34) and the STOP-model-derived wavefront (Z4-Z45 in meters RMS, unobscured) and pupil shear (microns) changes relative to the 1</a:t>
            </a:r>
            <a:r>
              <a:rPr lang="en-US" sz="1000" baseline="30000"/>
              <a:t>st</a:t>
            </a:r>
            <a:r>
              <a:rPr lang="en-US" sz="1000"/>
              <a:t> timestep (hour 34) in 5 min intervals (387 total). Timesteps during slews, rolls, or EFC wavefront maintenance are omitted. The Z4 value is the value after compensation by the focus correction mirror (including measurement error). The Z5-Z45 values are the raw, uncorrected Zernike aberrations. </a:t>
            </a:r>
          </a:p>
          <a:p>
            <a:endParaRPr lang="en-US" sz="1000"/>
          </a:p>
          <a:p>
            <a:r>
              <a:rPr lang="en-US" sz="1000">
                <a:solidFill>
                  <a:srgbClr val="0070C0"/>
                </a:solidFill>
              </a:rPr>
              <a:t>os9_jitter.txt </a:t>
            </a:r>
            <a:r>
              <a:rPr lang="en-US" sz="1000"/>
              <a:t>: Text table giving the post-FSM X and Y jitter (mas RMS per axis) versus time.</a:t>
            </a:r>
          </a:p>
          <a:p>
            <a:endParaRPr lang="en-US" sz="1000"/>
          </a:p>
          <a:p>
            <a:r>
              <a:rPr lang="en-US" sz="1000">
                <a:solidFill>
                  <a:srgbClr val="0070C0"/>
                </a:solidFill>
              </a:rPr>
              <a:t>os9_images.fits </a:t>
            </a:r>
            <a:r>
              <a:rPr lang="en-US" sz="1000"/>
              <a:t>: array [nx=200,ny=200,nlam=9,ntimes=387] of monochromatic speckle field images, each timestep corresponding to an entry in </a:t>
            </a:r>
            <a:r>
              <a:rPr lang="en-US" sz="1000">
                <a:solidFill>
                  <a:srgbClr val="0070C0"/>
                </a:solidFill>
              </a:rPr>
              <a:t>os9_inputs.txt</a:t>
            </a:r>
            <a:r>
              <a:rPr lang="en-US" sz="1000"/>
              <a:t>. Each monochromatic image is the sum of the 4 polarization components and is primary-normalized flux. Sampling is 0.1 </a:t>
            </a:r>
            <a:r>
              <a:rPr lang="el-GR" sz="1000"/>
              <a:t>λ</a:t>
            </a:r>
            <a:r>
              <a:rPr lang="en-US" sz="1000" baseline="-25000"/>
              <a:t>c</a:t>
            </a:r>
            <a:r>
              <a:rPr lang="en-US" sz="1000"/>
              <a:t>/D. Time-dependent jitter is included.</a:t>
            </a:r>
          </a:p>
          <a:p>
            <a:endParaRPr lang="en-US" sz="1000"/>
          </a:p>
          <a:p>
            <a:r>
              <a:rPr lang="en-US" sz="1000">
                <a:solidFill>
                  <a:srgbClr val="0070C0"/>
                </a:solidFill>
              </a:rPr>
              <a:t>os9_psfs.fits </a:t>
            </a:r>
            <a:r>
              <a:rPr lang="en-US" sz="1000"/>
              <a:t>: array [nx=200,ny=200,nr=19,nangle=10] of images at 0.1 </a:t>
            </a:r>
            <a:r>
              <a:rPr lang="el-GR" sz="1000"/>
              <a:t>λ</a:t>
            </a:r>
            <a:r>
              <a:rPr lang="en-US" sz="1000" baseline="-25000"/>
              <a:t>c</a:t>
            </a:r>
            <a:r>
              <a:rPr lang="en-US" sz="1000"/>
              <a:t>/D sampling with the source offset by various amounts in radius (irregular offsets spanning the field) and angle (over one quadrant in 10 deg intervals). Broadband, primary-normalized flux with flat spectrum. Jitter not included. See “Offset Source Images” in a following slide for more info.</a:t>
            </a:r>
          </a:p>
          <a:p>
            <a:endParaRPr lang="en-US" sz="1000"/>
          </a:p>
          <a:p>
            <a:r>
              <a:rPr lang="en-US" sz="1000">
                <a:solidFill>
                  <a:srgbClr val="0070C0"/>
                </a:solidFill>
              </a:rPr>
              <a:t>os9_psfs_r_offset.fits, </a:t>
            </a:r>
          </a:p>
          <a:p>
            <a:r>
              <a:rPr lang="en-US" sz="1000">
                <a:solidFill>
                  <a:srgbClr val="0070C0"/>
                </a:solidFill>
              </a:rPr>
              <a:t>os9_psfs_angle_offset.fits : </a:t>
            </a:r>
            <a:r>
              <a:rPr lang="en-US" sz="1000"/>
              <a:t>the corresponding offsets in radius (</a:t>
            </a:r>
            <a:r>
              <a:rPr lang="el-GR" sz="1000"/>
              <a:t>λ</a:t>
            </a:r>
            <a:r>
              <a:rPr lang="en-US" sz="1000" baseline="-25000"/>
              <a:t>c</a:t>
            </a:r>
            <a:r>
              <a:rPr lang="en-US" sz="1000"/>
              <a:t>/D) from the center and angle (degrees) for </a:t>
            </a:r>
            <a:r>
              <a:rPr lang="en-US" sz="1000">
                <a:solidFill>
                  <a:srgbClr val="0070C0"/>
                </a:solidFill>
              </a:rPr>
              <a:t>os9_psfs.fits</a:t>
            </a:r>
            <a:r>
              <a:rPr lang="en-US" sz="1000"/>
              <a:t>.</a:t>
            </a:r>
          </a:p>
          <a:p>
            <a:endParaRPr lang="en-US" sz="1000"/>
          </a:p>
          <a:p>
            <a:r>
              <a:rPr lang="en-US" sz="1000">
                <a:solidFill>
                  <a:srgbClr val="0070C0"/>
                </a:solidFill>
              </a:rPr>
              <a:t>os9_planets_roll_-11deg.fits, </a:t>
            </a:r>
          </a:p>
          <a:p>
            <a:r>
              <a:rPr lang="en-US" sz="1000">
                <a:solidFill>
                  <a:srgbClr val="0070C0"/>
                </a:solidFill>
              </a:rPr>
              <a:t>os9_planets_roll_11deg.fits </a:t>
            </a:r>
            <a:r>
              <a:rPr lang="en-US" sz="1000"/>
              <a:t>: each is an array [nx=200,ny=200] containing a scene consisting of two planets of 10</a:t>
            </a:r>
            <a:r>
              <a:rPr lang="en-US" sz="1000" baseline="30000"/>
              <a:t>-8</a:t>
            </a:r>
            <a:r>
              <a:rPr lang="en-US" sz="1000"/>
              <a:t> contrast at 3.5</a:t>
            </a:r>
            <a:r>
              <a:rPr lang="el-GR" sz="1000"/>
              <a:t> λ</a:t>
            </a:r>
            <a:r>
              <a:rPr lang="en-US" sz="1000" baseline="-25000"/>
              <a:t>c</a:t>
            </a:r>
            <a:r>
              <a:rPr lang="en-US" sz="1000"/>
              <a:t>/D from the star and 3 x 10</a:t>
            </a:r>
            <a:r>
              <a:rPr lang="en-US" sz="1000" baseline="30000"/>
              <a:t>-9</a:t>
            </a:r>
            <a:r>
              <a:rPr lang="en-US" sz="1000"/>
              <a:t> contrast at 3.5</a:t>
            </a:r>
            <a:r>
              <a:rPr lang="el-GR" sz="1000"/>
              <a:t> λ</a:t>
            </a:r>
            <a:r>
              <a:rPr lang="en-US" sz="1000" baseline="-25000"/>
              <a:t>c</a:t>
            </a:r>
            <a:r>
              <a:rPr lang="en-US" sz="1000"/>
              <a:t>/D. The scenes are at orientations of -11° and +11°. Sampling is 0.1 </a:t>
            </a:r>
            <a:r>
              <a:rPr lang="el-GR" sz="1000"/>
              <a:t>λ</a:t>
            </a:r>
            <a:r>
              <a:rPr lang="en-US" sz="1000" baseline="-25000"/>
              <a:t>c</a:t>
            </a:r>
            <a:r>
              <a:rPr lang="en-US" sz="1000"/>
              <a:t>/D. Broadband, primary-normalized flux with flat spectrum. Jitter not included.</a:t>
            </a:r>
          </a:p>
          <a:p>
            <a:endParaRPr lang="en-US" sz="1000"/>
          </a:p>
          <a:p>
            <a:r>
              <a:rPr lang="en-US" sz="1000">
                <a:solidFill>
                  <a:srgbClr val="0070C0"/>
                </a:solidFill>
              </a:rPr>
              <a:t>os9_fluxes.txt </a:t>
            </a:r>
            <a:r>
              <a:rPr lang="en-US" sz="1000"/>
              <a:t>: Table of wavelengths at which monochromatic images were generated, along with the corresponding fluxes (photons/sec) for each star.</a:t>
            </a:r>
          </a:p>
          <a:p>
            <a:endParaRPr lang="en-US" sz="1000">
              <a:solidFill>
                <a:srgbClr val="0070C0"/>
              </a:solidFill>
            </a:endParaRPr>
          </a:p>
          <a:p>
            <a:r>
              <a:rPr lang="en-US" sz="1000">
                <a:solidFill>
                  <a:srgbClr val="0070C0"/>
                </a:solidFill>
              </a:rPr>
              <a:t>os9_noiseless_ccd_images_no_planets.fits,</a:t>
            </a:r>
          </a:p>
          <a:p>
            <a:r>
              <a:rPr lang="en-US" sz="1000">
                <a:solidFill>
                  <a:srgbClr val="0070C0"/>
                </a:solidFill>
              </a:rPr>
              <a:t>os9_noiseless_ccd_images_with_planets.fits</a:t>
            </a:r>
            <a:r>
              <a:rPr lang="en-US" sz="1000"/>
              <a:t>: each is an array [nx=47,ny=47,ntimes=14735] of frames including speckles and with and without planets at CCD sampling (0.021”, 0.42 </a:t>
            </a:r>
            <a:r>
              <a:rPr lang="el-GR" sz="1000"/>
              <a:t>λ</a:t>
            </a:r>
            <a:r>
              <a:rPr lang="en-US" sz="1000" baseline="-25000"/>
              <a:t>c</a:t>
            </a:r>
            <a:r>
              <a:rPr lang="en-US" sz="1000"/>
              <a:t>/D). Includes realistic fluxes appropriate for each spectral type &amp; system transmissions, including QE.  These are inputs to the EMCCD model, so they have no noise.  They are in photons/sec/pix. The timesteps correspond to those in </a:t>
            </a:r>
            <a:r>
              <a:rPr lang="en-US" sz="1000">
                <a:solidFill>
                  <a:srgbClr val="0070C0"/>
                </a:solidFill>
              </a:rPr>
              <a:t>os9_frames_info.txt</a:t>
            </a:r>
            <a:r>
              <a:rPr lang="en-US" sz="1000"/>
              <a:t>. </a:t>
            </a:r>
          </a:p>
          <a:p>
            <a:endParaRPr lang="en-US" sz="1000">
              <a:solidFill>
                <a:srgbClr val="0070C0"/>
              </a:solidFill>
            </a:endParaRPr>
          </a:p>
          <a:p>
            <a:r>
              <a:rPr lang="en-US" sz="1000">
                <a:solidFill>
                  <a:srgbClr val="0070C0"/>
                </a:solidFill>
              </a:rPr>
              <a:t>os9_ccd_images_no_planets.fits,</a:t>
            </a:r>
          </a:p>
          <a:p>
            <a:r>
              <a:rPr lang="en-US" sz="1000">
                <a:solidFill>
                  <a:srgbClr val="0070C0"/>
                </a:solidFill>
              </a:rPr>
              <a:t>os9_ccd_images_with_planets.fits</a:t>
            </a:r>
            <a:r>
              <a:rPr lang="en-US" sz="1000"/>
              <a:t>: each is an array [nx=67,ny=67,ntimes=14735] of frames including speckles and with and without planets at CCD sampling (0.021”, 0.42 </a:t>
            </a:r>
            <a:r>
              <a:rPr lang="el-GR" sz="1000"/>
              <a:t>λ</a:t>
            </a:r>
            <a:r>
              <a:rPr lang="en-US" sz="1000" baseline="-25000"/>
              <a:t>c</a:t>
            </a:r>
            <a:r>
              <a:rPr lang="en-US" sz="1000"/>
              <a:t>/D). Includes realistic fluxes appropriate for each spectral type &amp; system transmissions. Reference star (60 s frames @ gain=100) and target star (5 s frames @ gain=6000) images are all included.  The timesteps correspond to those in </a:t>
            </a:r>
            <a:r>
              <a:rPr lang="en-US" sz="1000">
                <a:solidFill>
                  <a:srgbClr val="0070C0"/>
                </a:solidFill>
              </a:rPr>
              <a:t>os9_frames_info.txt</a:t>
            </a:r>
            <a:r>
              <a:rPr lang="en-US" sz="1000"/>
              <a:t>. It is up to the user to extract the appropriate frames according to that file.  The units are amplified electrons (ccd data numbers or ccd dn). The user must process reference star frames as analog mode (gain multiplied) images.  The user must do photon-counting of the target star frames using the procedure described in an earlier slide.</a:t>
            </a:r>
          </a:p>
          <a:p>
            <a:endParaRPr lang="en-US" sz="1000"/>
          </a:p>
          <a:p>
            <a:r>
              <a:rPr lang="en-US" sz="1000">
                <a:solidFill>
                  <a:srgbClr val="0070C0"/>
                </a:solidFill>
              </a:rPr>
              <a:t>os9_reference_processed_image.fits, os9_target_roll_-11deg_processed_image_with_planets.fits, os9_target_roll_11deg_processed_image_with_planets.fits</a:t>
            </a:r>
            <a:r>
              <a:rPr lang="en-US" sz="1000"/>
              <a:t>:  My processing of all of the CCD frames (analog for the reference, photon counting with correction for the target) with conversion to photons/sec (mean of region outside of dark hole subtracted).  Divide by stellar flux given in header to normalize.</a:t>
            </a:r>
          </a:p>
          <a:p>
            <a:endParaRPr lang="en-US" sz="1000"/>
          </a:p>
          <a:p>
            <a:r>
              <a:rPr lang="en-US" sz="1000">
                <a:solidFill>
                  <a:srgbClr val="0070C0"/>
                </a:solidFill>
              </a:rPr>
              <a:t>os9_frames_info.txt</a:t>
            </a:r>
            <a:r>
              <a:rPr lang="en-US" sz="1000"/>
              <a:t>: Text table that provides, for each corresponding timestep in </a:t>
            </a:r>
            <a:r>
              <a:rPr lang="en-US" sz="1000">
                <a:solidFill>
                  <a:srgbClr val="0070C0"/>
                </a:solidFill>
              </a:rPr>
              <a:t>os9_ccd_images*.fits</a:t>
            </a:r>
            <a:r>
              <a:rPr lang="en-US" sz="1000"/>
              <a:t>, the following: timestep of frame start in hours, star ID (0=reference, 1=target), observation cycle ID (starting with 1), roll angle in degrees, image ID (starts at 1, each set of star frames coadd into a single image), then the exposure time of the frame.</a:t>
            </a:r>
          </a:p>
        </p:txBody>
      </p:sp>
    </p:spTree>
    <p:extLst>
      <p:ext uri="{BB962C8B-B14F-4D97-AF65-F5344CB8AC3E}">
        <p14:creationId xmlns:p14="http://schemas.microsoft.com/office/powerpoint/2010/main" val="30398666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15BB82-A9E6-4174-93C2-2B53C6B7E957}"/>
              </a:ext>
            </a:extLst>
          </p:cNvPr>
          <p:cNvSpPr>
            <a:spLocks noGrp="1"/>
          </p:cNvSpPr>
          <p:nvPr>
            <p:ph type="title"/>
          </p:nvPr>
        </p:nvSpPr>
        <p:spPr>
          <a:xfrm>
            <a:off x="838200" y="254880"/>
            <a:ext cx="10515600" cy="623890"/>
          </a:xfrm>
        </p:spPr>
        <p:txBody>
          <a:bodyPr>
            <a:normAutofit fontScale="90000"/>
          </a:bodyPr>
          <a:lstStyle/>
          <a:p>
            <a:pPr algn="ctr"/>
            <a:r>
              <a:rPr lang="en-US" sz="4000"/>
              <a:t>Offset Source Images</a:t>
            </a:r>
          </a:p>
        </p:txBody>
      </p:sp>
      <p:pic>
        <p:nvPicPr>
          <p:cNvPr id="6" name="Content Placeholder 5">
            <a:extLst>
              <a:ext uri="{FF2B5EF4-FFF2-40B4-BE49-F238E27FC236}">
                <a16:creationId xmlns:a16="http://schemas.microsoft.com/office/drawing/2014/main" id="{310671BB-1C71-4919-9A68-B56CD644999F}"/>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6896100" y="3404406"/>
            <a:ext cx="1905000" cy="1905000"/>
          </a:xfrm>
        </p:spPr>
      </p:pic>
      <p:sp>
        <p:nvSpPr>
          <p:cNvPr id="4" name="Slide Number Placeholder 3">
            <a:extLst>
              <a:ext uri="{FF2B5EF4-FFF2-40B4-BE49-F238E27FC236}">
                <a16:creationId xmlns:a16="http://schemas.microsoft.com/office/drawing/2014/main" id="{FED56F54-B089-4B2C-B24C-280FBAAD3882}"/>
              </a:ext>
            </a:extLst>
          </p:cNvPr>
          <p:cNvSpPr>
            <a:spLocks noGrp="1"/>
          </p:cNvSpPr>
          <p:nvPr>
            <p:ph type="sldNum" sz="quarter" idx="12"/>
          </p:nvPr>
        </p:nvSpPr>
        <p:spPr/>
        <p:txBody>
          <a:bodyPr/>
          <a:lstStyle/>
          <a:p>
            <a:fld id="{39CF7D67-3BB2-432C-AA83-7A0693929AB9}" type="slidenum">
              <a:rPr lang="en-US" smtClean="0"/>
              <a:t>22</a:t>
            </a:fld>
            <a:endParaRPr lang="en-US"/>
          </a:p>
        </p:txBody>
      </p:sp>
      <p:pic>
        <p:nvPicPr>
          <p:cNvPr id="8" name="Picture 7">
            <a:extLst>
              <a:ext uri="{FF2B5EF4-FFF2-40B4-BE49-F238E27FC236}">
                <a16:creationId xmlns:a16="http://schemas.microsoft.com/office/drawing/2014/main" id="{ECE5523E-3A0B-44FE-8F11-CEA65DB16B74}"/>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8953500" y="3404406"/>
            <a:ext cx="1905000" cy="1905000"/>
          </a:xfrm>
          <a:prstGeom prst="rect">
            <a:avLst/>
          </a:prstGeom>
        </p:spPr>
      </p:pic>
      <p:pic>
        <p:nvPicPr>
          <p:cNvPr id="10" name="Picture 9">
            <a:extLst>
              <a:ext uri="{FF2B5EF4-FFF2-40B4-BE49-F238E27FC236}">
                <a16:creationId xmlns:a16="http://schemas.microsoft.com/office/drawing/2014/main" id="{072FCB0E-5BF1-4C3C-9215-ABAE2202BD26}"/>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val="0"/>
              </a:ext>
            </a:extLst>
          </a:blip>
          <a:stretch>
            <a:fillRect/>
          </a:stretch>
        </p:blipFill>
        <p:spPr>
          <a:xfrm>
            <a:off x="6896100" y="1346212"/>
            <a:ext cx="1905000" cy="1905000"/>
          </a:xfrm>
          <a:prstGeom prst="rect">
            <a:avLst/>
          </a:prstGeom>
        </p:spPr>
      </p:pic>
      <p:sp>
        <p:nvSpPr>
          <p:cNvPr id="11" name="TextBox 10">
            <a:extLst>
              <a:ext uri="{FF2B5EF4-FFF2-40B4-BE49-F238E27FC236}">
                <a16:creationId xmlns:a16="http://schemas.microsoft.com/office/drawing/2014/main" id="{F579E12C-90B1-4926-A230-9A6343AA38AC}"/>
              </a:ext>
            </a:extLst>
          </p:cNvPr>
          <p:cNvSpPr txBox="1"/>
          <p:nvPr/>
        </p:nvSpPr>
        <p:spPr>
          <a:xfrm>
            <a:off x="6896100" y="4822832"/>
            <a:ext cx="792909" cy="461665"/>
          </a:xfrm>
          <a:prstGeom prst="rect">
            <a:avLst/>
          </a:prstGeom>
          <a:noFill/>
        </p:spPr>
        <p:txBody>
          <a:bodyPr wrap="none" rtlCol="0">
            <a:spAutoFit/>
          </a:bodyPr>
          <a:lstStyle/>
          <a:p>
            <a:pPr algn="ctr"/>
            <a:r>
              <a:rPr lang="en-US" sz="1200">
                <a:solidFill>
                  <a:schemeClr val="bg1"/>
                </a:solidFill>
              </a:rPr>
              <a:t>r = 3 </a:t>
            </a:r>
            <a:r>
              <a:rPr lang="el-GR" sz="1200">
                <a:solidFill>
                  <a:schemeClr val="bg1"/>
                </a:solidFill>
              </a:rPr>
              <a:t>λ</a:t>
            </a:r>
            <a:r>
              <a:rPr lang="en-US" sz="1200">
                <a:solidFill>
                  <a:schemeClr val="bg1"/>
                </a:solidFill>
              </a:rPr>
              <a:t>/D, </a:t>
            </a:r>
          </a:p>
          <a:p>
            <a:pPr algn="ctr"/>
            <a:r>
              <a:rPr lang="el-GR" sz="1200" i="1">
                <a:solidFill>
                  <a:schemeClr val="bg1"/>
                </a:solidFill>
                <a:latin typeface="Cambria Math" panose="02040503050406030204" pitchFamily="18" charset="0"/>
                <a:ea typeface="Cambria Math" panose="02040503050406030204" pitchFamily="18" charset="0"/>
              </a:rPr>
              <a:t>θ</a:t>
            </a:r>
            <a:r>
              <a:rPr lang="en-US" sz="1200" i="1">
                <a:solidFill>
                  <a:schemeClr val="bg1"/>
                </a:solidFill>
                <a:latin typeface="Cambria Math" panose="02040503050406030204" pitchFamily="18" charset="0"/>
                <a:ea typeface="Cambria Math" panose="02040503050406030204" pitchFamily="18" charset="0"/>
              </a:rPr>
              <a:t> </a:t>
            </a:r>
            <a:r>
              <a:rPr lang="en-US" sz="1200">
                <a:solidFill>
                  <a:schemeClr val="bg1"/>
                </a:solidFill>
              </a:rPr>
              <a:t>= 0°</a:t>
            </a:r>
          </a:p>
        </p:txBody>
      </p:sp>
      <p:sp>
        <p:nvSpPr>
          <p:cNvPr id="12" name="TextBox 11">
            <a:extLst>
              <a:ext uri="{FF2B5EF4-FFF2-40B4-BE49-F238E27FC236}">
                <a16:creationId xmlns:a16="http://schemas.microsoft.com/office/drawing/2014/main" id="{F8D2C590-2FCC-4E5F-8B1A-AF81133A06B4}"/>
              </a:ext>
            </a:extLst>
          </p:cNvPr>
          <p:cNvSpPr txBox="1"/>
          <p:nvPr/>
        </p:nvSpPr>
        <p:spPr>
          <a:xfrm>
            <a:off x="8945791" y="4822832"/>
            <a:ext cx="909929" cy="461665"/>
          </a:xfrm>
          <a:prstGeom prst="rect">
            <a:avLst/>
          </a:prstGeom>
          <a:noFill/>
        </p:spPr>
        <p:txBody>
          <a:bodyPr wrap="none" rtlCol="0">
            <a:spAutoFit/>
          </a:bodyPr>
          <a:lstStyle/>
          <a:p>
            <a:pPr algn="ctr"/>
            <a:r>
              <a:rPr lang="en-US" sz="1200">
                <a:solidFill>
                  <a:schemeClr val="bg1"/>
                </a:solidFill>
              </a:rPr>
              <a:t>r = 8.9 </a:t>
            </a:r>
            <a:r>
              <a:rPr lang="el-GR" sz="1200">
                <a:solidFill>
                  <a:schemeClr val="bg1"/>
                </a:solidFill>
              </a:rPr>
              <a:t>λ</a:t>
            </a:r>
            <a:r>
              <a:rPr lang="en-US" sz="1200">
                <a:solidFill>
                  <a:schemeClr val="bg1"/>
                </a:solidFill>
              </a:rPr>
              <a:t>/D, </a:t>
            </a:r>
          </a:p>
          <a:p>
            <a:pPr algn="ctr"/>
            <a:r>
              <a:rPr lang="el-GR" sz="1200" i="1">
                <a:solidFill>
                  <a:schemeClr val="bg1"/>
                </a:solidFill>
                <a:latin typeface="Cambria Math" panose="02040503050406030204" pitchFamily="18" charset="0"/>
                <a:ea typeface="Cambria Math" panose="02040503050406030204" pitchFamily="18" charset="0"/>
              </a:rPr>
              <a:t>θ</a:t>
            </a:r>
            <a:r>
              <a:rPr lang="en-US" sz="1200" i="1">
                <a:solidFill>
                  <a:schemeClr val="bg1"/>
                </a:solidFill>
                <a:latin typeface="Cambria Math" panose="02040503050406030204" pitchFamily="18" charset="0"/>
                <a:ea typeface="Cambria Math" panose="02040503050406030204" pitchFamily="18" charset="0"/>
              </a:rPr>
              <a:t> </a:t>
            </a:r>
            <a:r>
              <a:rPr lang="en-US" sz="1200">
                <a:solidFill>
                  <a:schemeClr val="bg1"/>
                </a:solidFill>
              </a:rPr>
              <a:t>= 0°</a:t>
            </a:r>
          </a:p>
        </p:txBody>
      </p:sp>
      <p:sp>
        <p:nvSpPr>
          <p:cNvPr id="13" name="TextBox 12">
            <a:extLst>
              <a:ext uri="{FF2B5EF4-FFF2-40B4-BE49-F238E27FC236}">
                <a16:creationId xmlns:a16="http://schemas.microsoft.com/office/drawing/2014/main" id="{9FC5B025-67AB-4852-9EBD-F77B773B944E}"/>
              </a:ext>
            </a:extLst>
          </p:cNvPr>
          <p:cNvSpPr txBox="1"/>
          <p:nvPr/>
        </p:nvSpPr>
        <p:spPr>
          <a:xfrm>
            <a:off x="6893382" y="2764638"/>
            <a:ext cx="909929" cy="461665"/>
          </a:xfrm>
          <a:prstGeom prst="rect">
            <a:avLst/>
          </a:prstGeom>
          <a:noFill/>
        </p:spPr>
        <p:txBody>
          <a:bodyPr wrap="none" rtlCol="0">
            <a:spAutoFit/>
          </a:bodyPr>
          <a:lstStyle/>
          <a:p>
            <a:pPr algn="ctr"/>
            <a:r>
              <a:rPr lang="en-US" sz="1200">
                <a:solidFill>
                  <a:schemeClr val="bg1"/>
                </a:solidFill>
              </a:rPr>
              <a:t>r = 8.9 </a:t>
            </a:r>
            <a:r>
              <a:rPr lang="el-GR" sz="1200">
                <a:solidFill>
                  <a:schemeClr val="bg1"/>
                </a:solidFill>
              </a:rPr>
              <a:t>λ</a:t>
            </a:r>
            <a:r>
              <a:rPr lang="en-US" sz="1200">
                <a:solidFill>
                  <a:schemeClr val="bg1"/>
                </a:solidFill>
              </a:rPr>
              <a:t>/D, </a:t>
            </a:r>
          </a:p>
          <a:p>
            <a:pPr algn="ctr"/>
            <a:r>
              <a:rPr lang="el-GR" sz="1200" i="1">
                <a:solidFill>
                  <a:schemeClr val="bg1"/>
                </a:solidFill>
                <a:latin typeface="Cambria Math" panose="02040503050406030204" pitchFamily="18" charset="0"/>
                <a:ea typeface="Cambria Math" panose="02040503050406030204" pitchFamily="18" charset="0"/>
              </a:rPr>
              <a:t>θ</a:t>
            </a:r>
            <a:r>
              <a:rPr lang="en-US" sz="1200" i="1">
                <a:solidFill>
                  <a:schemeClr val="bg1"/>
                </a:solidFill>
                <a:latin typeface="Cambria Math" panose="02040503050406030204" pitchFamily="18" charset="0"/>
                <a:ea typeface="Cambria Math" panose="02040503050406030204" pitchFamily="18" charset="0"/>
              </a:rPr>
              <a:t> </a:t>
            </a:r>
            <a:r>
              <a:rPr lang="en-US" sz="1200">
                <a:solidFill>
                  <a:schemeClr val="bg1"/>
                </a:solidFill>
              </a:rPr>
              <a:t>= 90°</a:t>
            </a:r>
          </a:p>
        </p:txBody>
      </p:sp>
      <p:sp>
        <p:nvSpPr>
          <p:cNvPr id="14" name="TextBox 13">
            <a:extLst>
              <a:ext uri="{FF2B5EF4-FFF2-40B4-BE49-F238E27FC236}">
                <a16:creationId xmlns:a16="http://schemas.microsoft.com/office/drawing/2014/main" id="{ED53A8FE-6F68-4D03-BD0C-E95DF623985C}"/>
              </a:ext>
            </a:extLst>
          </p:cNvPr>
          <p:cNvSpPr txBox="1"/>
          <p:nvPr/>
        </p:nvSpPr>
        <p:spPr>
          <a:xfrm>
            <a:off x="579297" y="1059355"/>
            <a:ext cx="8690199" cy="5355312"/>
          </a:xfrm>
          <a:prstGeom prst="rect">
            <a:avLst/>
          </a:prstGeom>
          <a:noFill/>
        </p:spPr>
        <p:txBody>
          <a:bodyPr wrap="none" rtlCol="0">
            <a:spAutoFit/>
          </a:bodyPr>
          <a:lstStyle/>
          <a:p>
            <a:r>
              <a:rPr lang="en-US" b="1">
                <a:solidFill>
                  <a:schemeClr val="accent1"/>
                </a:solidFill>
              </a:rPr>
              <a:t>os9_psfs.fits </a:t>
            </a:r>
            <a:r>
              <a:rPr lang="en-US"/>
              <a:t>contains images of a flat-spectrum source</a:t>
            </a:r>
          </a:p>
          <a:p>
            <a:r>
              <a:rPr lang="en-US"/>
              <a:t>offset by various amounts in radius and angle from the</a:t>
            </a:r>
          </a:p>
          <a:p>
            <a:r>
              <a:rPr lang="en-US"/>
              <a:t>center of the FPM over one quadrant of the dark hole. </a:t>
            </a:r>
          </a:p>
          <a:p>
            <a:r>
              <a:rPr lang="en-US"/>
              <a:t>It is a [nx,ny,r,</a:t>
            </a:r>
            <a:r>
              <a:rPr lang="el-GR"/>
              <a:t>θ</a:t>
            </a:r>
            <a:r>
              <a:rPr lang="en-US"/>
              <a:t> ] = [200,200,19,10] array.  The images</a:t>
            </a:r>
          </a:p>
          <a:p>
            <a:r>
              <a:rPr lang="en-US"/>
              <a:t>are primary-flux-normalized.</a:t>
            </a:r>
          </a:p>
          <a:p>
            <a:endParaRPr lang="en-US"/>
          </a:p>
          <a:p>
            <a:r>
              <a:rPr lang="en-US"/>
              <a:t>These 200 x 200 pixel images are sampled by 0.1 λ</a:t>
            </a:r>
            <a:r>
              <a:rPr lang="en-US" baseline="-25000"/>
              <a:t>c</a:t>
            </a:r>
            <a:r>
              <a:rPr lang="en-US"/>
              <a:t>/D.</a:t>
            </a:r>
          </a:p>
          <a:p>
            <a:r>
              <a:rPr lang="en-US"/>
              <a:t>It is up to the user to resample these to the detector</a:t>
            </a:r>
          </a:p>
          <a:p>
            <a:r>
              <a:rPr lang="en-US"/>
              <a:t>pixel size (0.42 λ</a:t>
            </a:r>
            <a:r>
              <a:rPr lang="en-US" baseline="-25000"/>
              <a:t>c</a:t>
            </a:r>
            <a:r>
              <a:rPr lang="en-US"/>
              <a:t>/D).  I do this by upsampling via</a:t>
            </a:r>
          </a:p>
          <a:p>
            <a:r>
              <a:rPr lang="en-US"/>
              <a:t>interpolation from 0.1 λ</a:t>
            </a:r>
            <a:r>
              <a:rPr lang="en-US" baseline="-25000"/>
              <a:t>c</a:t>
            </a:r>
            <a:r>
              <a:rPr lang="en-US"/>
              <a:t>/D to 1/9 the detector pixel size,</a:t>
            </a:r>
          </a:p>
          <a:p>
            <a:r>
              <a:rPr lang="en-US"/>
              <a:t>and then bin down to detector pixels.  Be sure to conserve </a:t>
            </a:r>
          </a:p>
          <a:p>
            <a:r>
              <a:rPr lang="en-US"/>
              <a:t>flux at each step.</a:t>
            </a:r>
          </a:p>
          <a:p>
            <a:endParaRPr lang="en-US"/>
          </a:p>
          <a:p>
            <a:r>
              <a:rPr lang="en-US"/>
              <a:t>The corresponding offsets in radius (</a:t>
            </a:r>
            <a:r>
              <a:rPr lang="el-GR"/>
              <a:t>λ</a:t>
            </a:r>
            <a:r>
              <a:rPr lang="en-US" baseline="-25000"/>
              <a:t>c</a:t>
            </a:r>
            <a:r>
              <a:rPr lang="en-US"/>
              <a:t>/D) and angle </a:t>
            </a:r>
          </a:p>
          <a:p>
            <a:r>
              <a:rPr lang="en-US"/>
              <a:t>(degrees) are provided in the files </a:t>
            </a:r>
            <a:r>
              <a:rPr lang="en-US" b="1">
                <a:solidFill>
                  <a:schemeClr val="accent1"/>
                </a:solidFill>
              </a:rPr>
              <a:t>os9_psfs_r_offset.fits </a:t>
            </a:r>
          </a:p>
          <a:p>
            <a:r>
              <a:rPr lang="en-US"/>
              <a:t>and </a:t>
            </a:r>
            <a:r>
              <a:rPr lang="en-US" b="1">
                <a:solidFill>
                  <a:schemeClr val="accent1"/>
                </a:solidFill>
              </a:rPr>
              <a:t>os9_psfs_angle_offset.fits</a:t>
            </a:r>
            <a:r>
              <a:rPr lang="en-US"/>
              <a:t>. Each is a [19,10] array.</a:t>
            </a:r>
          </a:p>
          <a:p>
            <a:r>
              <a:rPr lang="en-US"/>
              <a:t>The offsets are:</a:t>
            </a:r>
          </a:p>
          <a:p>
            <a:r>
              <a:rPr lang="en-US"/>
              <a:t>   r = 1.0, 2.0, 2.2, 2.4, 2.6, 2.8, 3.0, 3.2, 3.4, 3.6, 3.8, 4.0, 5.0, 6.0, 7.0, 8.0, 8.3, 8.6, 8.9 </a:t>
            </a:r>
            <a:r>
              <a:rPr lang="el-GR"/>
              <a:t>λ</a:t>
            </a:r>
            <a:r>
              <a:rPr lang="en-US" baseline="-25000"/>
              <a:t>c</a:t>
            </a:r>
            <a:r>
              <a:rPr lang="en-US"/>
              <a:t>/D </a:t>
            </a:r>
          </a:p>
          <a:p>
            <a:r>
              <a:rPr lang="en-US"/>
              <a:t>   θ = 0, 10, 20, 30, 40, 50, 60, 70, 80, 90 degrees</a:t>
            </a:r>
          </a:p>
        </p:txBody>
      </p:sp>
    </p:spTree>
    <p:extLst>
      <p:ext uri="{BB962C8B-B14F-4D97-AF65-F5344CB8AC3E}">
        <p14:creationId xmlns:p14="http://schemas.microsoft.com/office/powerpoint/2010/main" val="35409016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E33FB-DF10-4D62-B53E-5490B63DBE97}"/>
              </a:ext>
            </a:extLst>
          </p:cNvPr>
          <p:cNvSpPr>
            <a:spLocks noGrp="1"/>
          </p:cNvSpPr>
          <p:nvPr>
            <p:ph type="title"/>
          </p:nvPr>
        </p:nvSpPr>
        <p:spPr>
          <a:xfrm>
            <a:off x="838200" y="222250"/>
            <a:ext cx="10515600" cy="719140"/>
          </a:xfrm>
        </p:spPr>
        <p:txBody>
          <a:bodyPr>
            <a:normAutofit/>
          </a:bodyPr>
          <a:lstStyle/>
          <a:p>
            <a:pPr algn="ctr"/>
            <a:r>
              <a:rPr lang="en-US" sz="3600"/>
              <a:t>OS9 Electric Field Distribution</a:t>
            </a:r>
          </a:p>
        </p:txBody>
      </p:sp>
      <p:sp>
        <p:nvSpPr>
          <p:cNvPr id="3" name="Content Placeholder 2">
            <a:extLst>
              <a:ext uri="{FF2B5EF4-FFF2-40B4-BE49-F238E27FC236}">
                <a16:creationId xmlns:a16="http://schemas.microsoft.com/office/drawing/2014/main" id="{A6A93869-D3FD-4F20-8E88-A790BF0FC9AA}"/>
              </a:ext>
            </a:extLst>
          </p:cNvPr>
          <p:cNvSpPr>
            <a:spLocks noGrp="1"/>
          </p:cNvSpPr>
          <p:nvPr>
            <p:ph idx="1"/>
          </p:nvPr>
        </p:nvSpPr>
        <p:spPr>
          <a:xfrm>
            <a:off x="838200" y="1187450"/>
            <a:ext cx="10515600" cy="4989513"/>
          </a:xfrm>
        </p:spPr>
        <p:txBody>
          <a:bodyPr>
            <a:normAutofit fontScale="92500" lnSpcReduction="10000"/>
          </a:bodyPr>
          <a:lstStyle/>
          <a:p>
            <a:r>
              <a:rPr lang="en-US"/>
              <a:t>The complex-valued OS9 electric fields were requested</a:t>
            </a:r>
          </a:p>
          <a:p>
            <a:r>
              <a:rPr lang="en-US"/>
              <a:t>They are provided in a separate file archive and contain the real &amp; imaginary parts</a:t>
            </a:r>
          </a:p>
          <a:p>
            <a:pPr lvl="1"/>
            <a:r>
              <a:rPr lang="en-US">
                <a:solidFill>
                  <a:srgbClr val="0070C0"/>
                </a:solidFill>
              </a:rPr>
              <a:t>os9_efields_real.fits</a:t>
            </a:r>
            <a:r>
              <a:rPr lang="en-US"/>
              <a:t>, </a:t>
            </a:r>
            <a:r>
              <a:rPr lang="en-US">
                <a:solidFill>
                  <a:srgbClr val="0070C0"/>
                </a:solidFill>
              </a:rPr>
              <a:t>os9_efields_imaginary.fits</a:t>
            </a:r>
          </a:p>
          <a:p>
            <a:r>
              <a:rPr lang="en-US"/>
              <a:t>Each array is [nx=200,ny=200,nlam=9,npol=4,ntimes=387]</a:t>
            </a:r>
          </a:p>
          <a:p>
            <a:pPr lvl="1"/>
            <a:r>
              <a:rPr lang="en-US"/>
              <a:t>sampling is 0.1 λ</a:t>
            </a:r>
            <a:r>
              <a:rPr lang="en-US" baseline="-25000"/>
              <a:t>c</a:t>
            </a:r>
            <a:r>
              <a:rPr lang="en-US"/>
              <a:t>/D</a:t>
            </a:r>
          </a:p>
          <a:p>
            <a:pPr lvl="1"/>
            <a:r>
              <a:rPr lang="en-US"/>
              <a:t>there are 4 polarization states, respectively: -45°</a:t>
            </a:r>
            <a:r>
              <a:rPr lang="en-US" baseline="-25000"/>
              <a:t>in</a:t>
            </a:r>
            <a:r>
              <a:rPr lang="en-US"/>
              <a:t>/+90°</a:t>
            </a:r>
            <a:r>
              <a:rPr lang="en-US" baseline="-25000"/>
              <a:t>out</a:t>
            </a:r>
            <a:r>
              <a:rPr lang="en-US"/>
              <a:t>, -45°</a:t>
            </a:r>
            <a:r>
              <a:rPr lang="en-US" baseline="-25000"/>
              <a:t>in</a:t>
            </a:r>
            <a:r>
              <a:rPr lang="en-US"/>
              <a:t>/0°</a:t>
            </a:r>
            <a:r>
              <a:rPr lang="en-US" baseline="-25000"/>
              <a:t>out</a:t>
            </a:r>
            <a:r>
              <a:rPr lang="en-US"/>
              <a:t>, +45°</a:t>
            </a:r>
            <a:r>
              <a:rPr lang="en-US" baseline="-25000"/>
              <a:t>in</a:t>
            </a:r>
            <a:r>
              <a:rPr lang="en-US"/>
              <a:t>/0°</a:t>
            </a:r>
            <a:r>
              <a:rPr lang="en-US" baseline="-25000"/>
              <a:t>out</a:t>
            </a:r>
            <a:r>
              <a:rPr lang="en-US"/>
              <a:t>, +45°</a:t>
            </a:r>
            <a:r>
              <a:rPr lang="en-US" baseline="-25000"/>
              <a:t>in</a:t>
            </a:r>
            <a:r>
              <a:rPr lang="en-US"/>
              <a:t>/+90°</a:t>
            </a:r>
            <a:r>
              <a:rPr lang="en-US" baseline="-25000"/>
              <a:t>out</a:t>
            </a:r>
          </a:p>
          <a:p>
            <a:pPr lvl="1"/>
            <a:r>
              <a:rPr lang="en-US"/>
              <a:t>the timesteps correspond to those listed in </a:t>
            </a:r>
            <a:r>
              <a:rPr lang="en-US">
                <a:solidFill>
                  <a:srgbClr val="0070C0"/>
                </a:solidFill>
              </a:rPr>
              <a:t>os9_inputs.txt</a:t>
            </a:r>
            <a:r>
              <a:rPr lang="en-US"/>
              <a:t>, which can be cross-referenced in time to star ID and roll in </a:t>
            </a:r>
            <a:r>
              <a:rPr lang="en-US">
                <a:solidFill>
                  <a:srgbClr val="0070C0"/>
                </a:solidFill>
              </a:rPr>
              <a:t>os9_frames_inputs.txt</a:t>
            </a:r>
          </a:p>
          <a:p>
            <a:pPr lvl="1"/>
            <a:r>
              <a:rPr lang="en-US"/>
              <a:t>each monochromatic, single-polarization-component field is normalized such that the fluxes are primary-normalized when converted to intensity</a:t>
            </a:r>
          </a:p>
          <a:p>
            <a:r>
              <a:rPr lang="en-US"/>
              <a:t>Jitter is not included</a:t>
            </a:r>
          </a:p>
          <a:p>
            <a:r>
              <a:rPr lang="en-US"/>
              <a:t>Includes LOWFS/C corrections to Z4-Z11</a:t>
            </a:r>
          </a:p>
          <a:p>
            <a:pPr lvl="1"/>
            <a:endParaRPr lang="en-US"/>
          </a:p>
        </p:txBody>
      </p:sp>
      <p:sp>
        <p:nvSpPr>
          <p:cNvPr id="4" name="Slide Number Placeholder 3">
            <a:extLst>
              <a:ext uri="{FF2B5EF4-FFF2-40B4-BE49-F238E27FC236}">
                <a16:creationId xmlns:a16="http://schemas.microsoft.com/office/drawing/2014/main" id="{94B8C13A-FBF2-4234-B1E8-9A859ADE3078}"/>
              </a:ext>
            </a:extLst>
          </p:cNvPr>
          <p:cNvSpPr>
            <a:spLocks noGrp="1"/>
          </p:cNvSpPr>
          <p:nvPr>
            <p:ph type="sldNum" sz="quarter" idx="12"/>
          </p:nvPr>
        </p:nvSpPr>
        <p:spPr/>
        <p:txBody>
          <a:bodyPr/>
          <a:lstStyle/>
          <a:p>
            <a:fld id="{39CF7D67-3BB2-432C-AA83-7A0693929AB9}" type="slidenum">
              <a:rPr lang="en-US" smtClean="0"/>
              <a:t>23</a:t>
            </a:fld>
            <a:endParaRPr lang="en-US"/>
          </a:p>
        </p:txBody>
      </p:sp>
    </p:spTree>
    <p:extLst>
      <p:ext uri="{BB962C8B-B14F-4D97-AF65-F5344CB8AC3E}">
        <p14:creationId xmlns:p14="http://schemas.microsoft.com/office/powerpoint/2010/main" val="32792842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79113A-AB3B-44C8-8B1F-7DB6860EBFC2}"/>
              </a:ext>
            </a:extLst>
          </p:cNvPr>
          <p:cNvSpPr>
            <a:spLocks noGrp="1"/>
          </p:cNvSpPr>
          <p:nvPr>
            <p:ph type="title"/>
          </p:nvPr>
        </p:nvSpPr>
        <p:spPr/>
        <p:txBody>
          <a:bodyPr/>
          <a:lstStyle/>
          <a:p>
            <a:pPr algn="ctr"/>
            <a:r>
              <a:rPr lang="en-US"/>
              <a:t>Common File Header Keywords</a:t>
            </a:r>
          </a:p>
        </p:txBody>
      </p:sp>
      <p:sp>
        <p:nvSpPr>
          <p:cNvPr id="3" name="Content Placeholder 2">
            <a:extLst>
              <a:ext uri="{FF2B5EF4-FFF2-40B4-BE49-F238E27FC236}">
                <a16:creationId xmlns:a16="http://schemas.microsoft.com/office/drawing/2014/main" id="{51AB3DA9-ACCD-4BA4-BB71-C03753DE7E73}"/>
              </a:ext>
            </a:extLst>
          </p:cNvPr>
          <p:cNvSpPr>
            <a:spLocks noGrp="1"/>
          </p:cNvSpPr>
          <p:nvPr>
            <p:ph idx="1"/>
          </p:nvPr>
        </p:nvSpPr>
        <p:spPr/>
        <p:txBody>
          <a:bodyPr/>
          <a:lstStyle/>
          <a:p>
            <a:r>
              <a:rPr lang="en-US"/>
              <a:t>MINLAM, MAXLAM = min, max bandpass wavelength in microns</a:t>
            </a:r>
          </a:p>
          <a:p>
            <a:r>
              <a:rPr lang="en-US"/>
              <a:t>LAMBDA = bandpass central wavelength in microns</a:t>
            </a:r>
          </a:p>
          <a:p>
            <a:r>
              <a:rPr lang="en-US"/>
              <a:t>PIXSCALE = Spatial sampling in LAMBDA/D</a:t>
            </a:r>
          </a:p>
          <a:p>
            <a:r>
              <a:rPr lang="en-US"/>
              <a:t>PIX_AS = Spatial sampling in arcseconds</a:t>
            </a:r>
          </a:p>
          <a:p>
            <a:r>
              <a:rPr lang="en-US"/>
              <a:t>XCENTER, YCENTER = image coordinate of FPM center (0.0,0.0 is lower left edge of 1</a:t>
            </a:r>
            <a:r>
              <a:rPr lang="en-US" baseline="30000"/>
              <a:t>st</a:t>
            </a:r>
            <a:r>
              <a:rPr lang="en-US"/>
              <a:t> pixel; center of any pixel is (*.5,*.5)</a:t>
            </a:r>
          </a:p>
          <a:p>
            <a:r>
              <a:rPr lang="en-US"/>
              <a:t>UNITS = data value units; for images, flux units</a:t>
            </a:r>
          </a:p>
          <a:p>
            <a:r>
              <a:rPr lang="en-US"/>
              <a:t>CCD images include keywords specifying noises</a:t>
            </a:r>
          </a:p>
          <a:p>
            <a:pPr marL="0" indent="0">
              <a:buNone/>
            </a:pPr>
            <a:endParaRPr lang="en-US"/>
          </a:p>
        </p:txBody>
      </p:sp>
      <p:sp>
        <p:nvSpPr>
          <p:cNvPr id="4" name="Slide Number Placeholder 3">
            <a:extLst>
              <a:ext uri="{FF2B5EF4-FFF2-40B4-BE49-F238E27FC236}">
                <a16:creationId xmlns:a16="http://schemas.microsoft.com/office/drawing/2014/main" id="{D9DCA703-C768-4DBC-A800-23301B5DDB6C}"/>
              </a:ext>
            </a:extLst>
          </p:cNvPr>
          <p:cNvSpPr>
            <a:spLocks noGrp="1"/>
          </p:cNvSpPr>
          <p:nvPr>
            <p:ph type="sldNum" sz="quarter" idx="12"/>
          </p:nvPr>
        </p:nvSpPr>
        <p:spPr/>
        <p:txBody>
          <a:bodyPr/>
          <a:lstStyle/>
          <a:p>
            <a:fld id="{39CF7D67-3BB2-432C-AA83-7A0693929AB9}" type="slidenum">
              <a:rPr lang="en-US" smtClean="0"/>
              <a:t>24</a:t>
            </a:fld>
            <a:endParaRPr lang="en-US"/>
          </a:p>
        </p:txBody>
      </p:sp>
    </p:spTree>
    <p:extLst>
      <p:ext uri="{BB962C8B-B14F-4D97-AF65-F5344CB8AC3E}">
        <p14:creationId xmlns:p14="http://schemas.microsoft.com/office/powerpoint/2010/main" val="31446976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7987A9-C1AC-40D0-BAE7-719918CCE683}"/>
              </a:ext>
            </a:extLst>
          </p:cNvPr>
          <p:cNvSpPr>
            <a:spLocks noGrp="1"/>
          </p:cNvSpPr>
          <p:nvPr>
            <p:ph type="title"/>
          </p:nvPr>
        </p:nvSpPr>
        <p:spPr/>
        <p:txBody>
          <a:bodyPr/>
          <a:lstStyle/>
          <a:p>
            <a:pPr algn="ctr"/>
            <a:r>
              <a:rPr lang="en-US"/>
              <a:t>Wavelengths, Spectral Weights</a:t>
            </a:r>
          </a:p>
        </p:txBody>
      </p:sp>
      <p:sp>
        <p:nvSpPr>
          <p:cNvPr id="3" name="Content Placeholder 2">
            <a:extLst>
              <a:ext uri="{FF2B5EF4-FFF2-40B4-BE49-F238E27FC236}">
                <a16:creationId xmlns:a16="http://schemas.microsoft.com/office/drawing/2014/main" id="{36276632-FAA4-4664-A33A-4C3DFC3CA0EA}"/>
              </a:ext>
            </a:extLst>
          </p:cNvPr>
          <p:cNvSpPr>
            <a:spLocks noGrp="1"/>
          </p:cNvSpPr>
          <p:nvPr>
            <p:ph idx="1"/>
          </p:nvPr>
        </p:nvSpPr>
        <p:spPr/>
        <p:txBody>
          <a:bodyPr/>
          <a:lstStyle/>
          <a:p>
            <a:r>
              <a:rPr lang="en-US"/>
              <a:t>9 monochromatic images are generated over evenly-spaced wavelengths to create an HLC Band 1 broadband image</a:t>
            </a:r>
          </a:p>
          <a:p>
            <a:r>
              <a:rPr lang="en-US"/>
              <a:t>Bandpass min, max, and center wavelengths given in file headers</a:t>
            </a:r>
          </a:p>
          <a:p>
            <a:r>
              <a:rPr lang="en-US"/>
              <a:t>Wavelengths and corresponding flux rates for each star are given in </a:t>
            </a:r>
            <a:r>
              <a:rPr lang="en-US">
                <a:solidFill>
                  <a:srgbClr val="0070C0"/>
                </a:solidFill>
              </a:rPr>
              <a:t>os9_fluxes.txt</a:t>
            </a:r>
            <a:endParaRPr lang="en-US"/>
          </a:p>
          <a:p>
            <a:pPr lvl="1"/>
            <a:r>
              <a:rPr lang="en-US"/>
              <a:t>The fluxes include losses from reflections, filters, CCD QE, but not masks (the output of the diffraction model has mask losses)</a:t>
            </a:r>
          </a:p>
          <a:p>
            <a:endParaRPr lang="en-US"/>
          </a:p>
          <a:p>
            <a:endParaRPr lang="en-US"/>
          </a:p>
        </p:txBody>
      </p:sp>
      <p:sp>
        <p:nvSpPr>
          <p:cNvPr id="4" name="Slide Number Placeholder 3">
            <a:extLst>
              <a:ext uri="{FF2B5EF4-FFF2-40B4-BE49-F238E27FC236}">
                <a16:creationId xmlns:a16="http://schemas.microsoft.com/office/drawing/2014/main" id="{ECE3D967-F6F4-496C-BA20-0AF6BDDFBAD1}"/>
              </a:ext>
            </a:extLst>
          </p:cNvPr>
          <p:cNvSpPr>
            <a:spLocks noGrp="1"/>
          </p:cNvSpPr>
          <p:nvPr>
            <p:ph type="sldNum" sz="quarter" idx="12"/>
          </p:nvPr>
        </p:nvSpPr>
        <p:spPr/>
        <p:txBody>
          <a:bodyPr/>
          <a:lstStyle/>
          <a:p>
            <a:fld id="{39CF7D67-3BB2-432C-AA83-7A0693929AB9}" type="slidenum">
              <a:rPr lang="en-US" smtClean="0"/>
              <a:t>25</a:t>
            </a:fld>
            <a:endParaRPr lang="en-US"/>
          </a:p>
        </p:txBody>
      </p:sp>
    </p:spTree>
    <p:extLst>
      <p:ext uri="{BB962C8B-B14F-4D97-AF65-F5344CB8AC3E}">
        <p14:creationId xmlns:p14="http://schemas.microsoft.com/office/powerpoint/2010/main" val="24300826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ED8E6-5F6C-452C-9EDD-B83493B9AF3B}"/>
              </a:ext>
            </a:extLst>
          </p:cNvPr>
          <p:cNvSpPr>
            <a:spLocks noGrp="1"/>
          </p:cNvSpPr>
          <p:nvPr>
            <p:ph type="title"/>
          </p:nvPr>
        </p:nvSpPr>
        <p:spPr/>
        <p:txBody>
          <a:bodyPr/>
          <a:lstStyle/>
          <a:p>
            <a:pPr algn="ctr"/>
            <a:r>
              <a:rPr lang="en-US"/>
              <a:t>Some definitions</a:t>
            </a:r>
          </a:p>
        </p:txBody>
      </p:sp>
      <p:sp>
        <p:nvSpPr>
          <p:cNvPr id="3" name="Content Placeholder 2">
            <a:extLst>
              <a:ext uri="{FF2B5EF4-FFF2-40B4-BE49-F238E27FC236}">
                <a16:creationId xmlns:a16="http://schemas.microsoft.com/office/drawing/2014/main" id="{140D70DF-E323-44BF-917D-910BA4B6C9A8}"/>
              </a:ext>
            </a:extLst>
          </p:cNvPr>
          <p:cNvSpPr>
            <a:spLocks noGrp="1"/>
          </p:cNvSpPr>
          <p:nvPr>
            <p:ph idx="1"/>
          </p:nvPr>
        </p:nvSpPr>
        <p:spPr/>
        <p:txBody>
          <a:bodyPr/>
          <a:lstStyle/>
          <a:p>
            <a:r>
              <a:rPr lang="en-US" b="1">
                <a:solidFill>
                  <a:schemeClr val="accent1"/>
                </a:solidFill>
              </a:rPr>
              <a:t>primary-normalized flux</a:t>
            </a:r>
            <a:r>
              <a:rPr lang="en-US"/>
              <a:t>: image is normalized to the flux incident on the illuminated area of the primary mirror. There are no losses from reflections, filters, QE, etc, but there are losses from mask. In the absence of masks, the total image intensity would be 1.0.</a:t>
            </a:r>
          </a:p>
          <a:p>
            <a:r>
              <a:rPr lang="en-US" b="1">
                <a:solidFill>
                  <a:schemeClr val="accent1"/>
                </a:solidFill>
              </a:rPr>
              <a:t>normalized intensity</a:t>
            </a:r>
            <a:r>
              <a:rPr lang="en-US"/>
              <a:t>: the per-pixel brightness of the dark hole divided by the peak pixel of the unocculted star.  This is sort of a poor man’s contrast (because it does not account for field variations in the PSF, especially near the IWA).</a:t>
            </a:r>
          </a:p>
        </p:txBody>
      </p:sp>
      <p:sp>
        <p:nvSpPr>
          <p:cNvPr id="4" name="Slide Number Placeholder 3">
            <a:extLst>
              <a:ext uri="{FF2B5EF4-FFF2-40B4-BE49-F238E27FC236}">
                <a16:creationId xmlns:a16="http://schemas.microsoft.com/office/drawing/2014/main" id="{FA3513E1-383F-43C9-85B6-C60424118BBC}"/>
              </a:ext>
            </a:extLst>
          </p:cNvPr>
          <p:cNvSpPr>
            <a:spLocks noGrp="1"/>
          </p:cNvSpPr>
          <p:nvPr>
            <p:ph type="sldNum" sz="quarter" idx="12"/>
          </p:nvPr>
        </p:nvSpPr>
        <p:spPr/>
        <p:txBody>
          <a:bodyPr/>
          <a:lstStyle/>
          <a:p>
            <a:fld id="{39CF7D67-3BB2-432C-AA83-7A0693929AB9}" type="slidenum">
              <a:rPr lang="en-US" smtClean="0"/>
              <a:t>3</a:t>
            </a:fld>
            <a:endParaRPr lang="en-US"/>
          </a:p>
        </p:txBody>
      </p:sp>
      <p:sp>
        <p:nvSpPr>
          <p:cNvPr id="5" name="TextBox 4">
            <a:extLst>
              <a:ext uri="{FF2B5EF4-FFF2-40B4-BE49-F238E27FC236}">
                <a16:creationId xmlns:a16="http://schemas.microsoft.com/office/drawing/2014/main" id="{D6F4072C-2D1D-4959-B5BD-2C4F5B38FFC9}"/>
              </a:ext>
            </a:extLst>
          </p:cNvPr>
          <p:cNvSpPr txBox="1"/>
          <p:nvPr/>
        </p:nvSpPr>
        <p:spPr>
          <a:xfrm>
            <a:off x="1758950" y="5530632"/>
            <a:ext cx="8088048" cy="646331"/>
          </a:xfrm>
          <a:prstGeom prst="rect">
            <a:avLst/>
          </a:prstGeom>
          <a:noFill/>
        </p:spPr>
        <p:txBody>
          <a:bodyPr wrap="none" rtlCol="0">
            <a:spAutoFit/>
          </a:bodyPr>
          <a:lstStyle/>
          <a:p>
            <a:r>
              <a:rPr lang="en-US">
                <a:solidFill>
                  <a:srgbClr val="C00000"/>
                </a:solidFill>
              </a:rPr>
              <a:t>Array dimension ordering is specified here in IDL ordering (fastest-varying index 1</a:t>
            </a:r>
            <a:r>
              <a:rPr lang="en-US" baseline="30000">
                <a:solidFill>
                  <a:srgbClr val="C00000"/>
                </a:solidFill>
              </a:rPr>
              <a:t>st</a:t>
            </a:r>
            <a:r>
              <a:rPr lang="en-US">
                <a:solidFill>
                  <a:srgbClr val="C00000"/>
                </a:solidFill>
              </a:rPr>
              <a:t>), </a:t>
            </a:r>
          </a:p>
          <a:p>
            <a:r>
              <a:rPr lang="en-US">
                <a:solidFill>
                  <a:srgbClr val="C00000"/>
                </a:solidFill>
              </a:rPr>
              <a:t>the opposite of Python &amp; Matlab</a:t>
            </a:r>
          </a:p>
        </p:txBody>
      </p:sp>
    </p:spTree>
    <p:extLst>
      <p:ext uri="{BB962C8B-B14F-4D97-AF65-F5344CB8AC3E}">
        <p14:creationId xmlns:p14="http://schemas.microsoft.com/office/powerpoint/2010/main" val="33899203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26CB59-39A5-492E-A14A-C4A84CFA86B2}"/>
              </a:ext>
            </a:extLst>
          </p:cNvPr>
          <p:cNvSpPr>
            <a:spLocks noGrp="1"/>
          </p:cNvSpPr>
          <p:nvPr>
            <p:ph type="title"/>
          </p:nvPr>
        </p:nvSpPr>
        <p:spPr>
          <a:xfrm>
            <a:off x="838200" y="220006"/>
            <a:ext cx="10515600" cy="604578"/>
          </a:xfrm>
        </p:spPr>
        <p:txBody>
          <a:bodyPr>
            <a:normAutofit fontScale="90000"/>
          </a:bodyPr>
          <a:lstStyle/>
          <a:p>
            <a:pPr algn="ctr"/>
            <a:r>
              <a:rPr lang="en-US"/>
              <a:t>OS9</a:t>
            </a:r>
          </a:p>
        </p:txBody>
      </p:sp>
      <p:sp>
        <p:nvSpPr>
          <p:cNvPr id="3" name="Content Placeholder 2">
            <a:extLst>
              <a:ext uri="{FF2B5EF4-FFF2-40B4-BE49-F238E27FC236}">
                <a16:creationId xmlns:a16="http://schemas.microsoft.com/office/drawing/2014/main" id="{19866778-2503-4329-9D5E-270D867C1DC6}"/>
              </a:ext>
            </a:extLst>
          </p:cNvPr>
          <p:cNvSpPr>
            <a:spLocks noGrp="1"/>
          </p:cNvSpPr>
          <p:nvPr>
            <p:ph idx="1"/>
          </p:nvPr>
        </p:nvSpPr>
        <p:spPr>
          <a:xfrm>
            <a:off x="838200" y="969402"/>
            <a:ext cx="10515600" cy="5405458"/>
          </a:xfrm>
        </p:spPr>
        <p:txBody>
          <a:bodyPr>
            <a:normAutofit/>
          </a:bodyPr>
          <a:lstStyle/>
          <a:p>
            <a:pPr lvl="1"/>
            <a:r>
              <a:rPr lang="en-US"/>
              <a:t>Begin with slew from a WFI High Latitude Survey target to the bright reference star (ζ Pup, V=2.25, O4I), then spend 30 hours to settle</a:t>
            </a:r>
          </a:p>
          <a:p>
            <a:pPr lvl="1"/>
            <a:r>
              <a:rPr lang="en-US"/>
              <a:t>Assume dark hole was previously dug at some earlier time and just needs some tweaking</a:t>
            </a:r>
          </a:p>
          <a:p>
            <a:pPr lvl="1"/>
            <a:r>
              <a:rPr lang="en-US"/>
              <a:t>Observation cycle:</a:t>
            </a:r>
          </a:p>
          <a:p>
            <a:pPr lvl="2"/>
            <a:r>
              <a:rPr lang="en-US"/>
              <a:t>4 h of maintenance EFC on ζ Pup; assume 1 iteration every 2 hours</a:t>
            </a:r>
          </a:p>
          <a:p>
            <a:pPr lvl="2"/>
            <a:r>
              <a:rPr lang="en-US"/>
              <a:t>1 h of imaging on ζ Pup (1</a:t>
            </a:r>
            <a:r>
              <a:rPr lang="en-US" baseline="30000"/>
              <a:t>st</a:t>
            </a:r>
            <a:r>
              <a:rPr lang="en-US"/>
              <a:t> observation begins at hour 34 in timeline)</a:t>
            </a:r>
          </a:p>
          <a:p>
            <a:pPr lvl="2"/>
            <a:r>
              <a:rPr lang="en-US"/>
              <a:t>slew to the target star (47 UMa, V=5.04, G1V)</a:t>
            </a:r>
          </a:p>
          <a:p>
            <a:pPr lvl="2"/>
            <a:r>
              <a:rPr lang="en-US"/>
              <a:t>2 h each on 47 UMa at rolls of -11°, +11°, -11°, +11° from solar-normal roll</a:t>
            </a:r>
          </a:p>
          <a:p>
            <a:pPr lvl="2"/>
            <a:r>
              <a:rPr lang="en-US"/>
              <a:t>slew to ζ Pup</a:t>
            </a:r>
          </a:p>
          <a:p>
            <a:pPr lvl="2"/>
            <a:r>
              <a:rPr lang="en-US"/>
              <a:t>1 h of imaging on ζ Pup</a:t>
            </a:r>
          </a:p>
          <a:p>
            <a:pPr lvl="1"/>
            <a:r>
              <a:rPr lang="en-US"/>
              <a:t>Repeat observation cycle 3 times (HLC) or 14 times (SPC spectrum)</a:t>
            </a:r>
          </a:p>
          <a:p>
            <a:pPr lvl="1"/>
            <a:endParaRPr lang="en-US"/>
          </a:p>
        </p:txBody>
      </p:sp>
      <p:sp>
        <p:nvSpPr>
          <p:cNvPr id="4" name="Slide Number Placeholder 3">
            <a:extLst>
              <a:ext uri="{FF2B5EF4-FFF2-40B4-BE49-F238E27FC236}">
                <a16:creationId xmlns:a16="http://schemas.microsoft.com/office/drawing/2014/main" id="{49ED5245-E185-4CC4-92C2-ABA94C523058}"/>
              </a:ext>
            </a:extLst>
          </p:cNvPr>
          <p:cNvSpPr>
            <a:spLocks noGrp="1"/>
          </p:cNvSpPr>
          <p:nvPr>
            <p:ph type="sldNum" sz="quarter" idx="12"/>
          </p:nvPr>
        </p:nvSpPr>
        <p:spPr/>
        <p:txBody>
          <a:bodyPr/>
          <a:lstStyle/>
          <a:p>
            <a:fld id="{39CF7D67-3BB2-432C-AA83-7A0693929AB9}" type="slidenum">
              <a:rPr lang="en-US" smtClean="0"/>
              <a:t>4</a:t>
            </a:fld>
            <a:endParaRPr lang="en-US"/>
          </a:p>
        </p:txBody>
      </p:sp>
    </p:spTree>
    <p:extLst>
      <p:ext uri="{BB962C8B-B14F-4D97-AF65-F5344CB8AC3E}">
        <p14:creationId xmlns:p14="http://schemas.microsoft.com/office/powerpoint/2010/main" val="39964706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9E9FE7-8F13-4BC8-A5B7-F5C4E82591D7}"/>
              </a:ext>
            </a:extLst>
          </p:cNvPr>
          <p:cNvSpPr>
            <a:spLocks noGrp="1"/>
          </p:cNvSpPr>
          <p:nvPr>
            <p:ph type="title"/>
          </p:nvPr>
        </p:nvSpPr>
        <p:spPr>
          <a:xfrm>
            <a:off x="838200" y="44450"/>
            <a:ext cx="10515600" cy="757240"/>
          </a:xfrm>
        </p:spPr>
        <p:txBody>
          <a:bodyPr>
            <a:normAutofit/>
          </a:bodyPr>
          <a:lstStyle/>
          <a:p>
            <a:pPr algn="ctr"/>
            <a:r>
              <a:rPr lang="en-US" sz="3600"/>
              <a:t>Modeling Timesteps</a:t>
            </a:r>
          </a:p>
        </p:txBody>
      </p:sp>
      <p:sp>
        <p:nvSpPr>
          <p:cNvPr id="3" name="Content Placeholder 2">
            <a:extLst>
              <a:ext uri="{FF2B5EF4-FFF2-40B4-BE49-F238E27FC236}">
                <a16:creationId xmlns:a16="http://schemas.microsoft.com/office/drawing/2014/main" id="{88190567-2257-4B69-A5B0-0B32E82424A4}"/>
              </a:ext>
            </a:extLst>
          </p:cNvPr>
          <p:cNvSpPr>
            <a:spLocks noGrp="1"/>
          </p:cNvSpPr>
          <p:nvPr>
            <p:ph idx="1"/>
          </p:nvPr>
        </p:nvSpPr>
        <p:spPr>
          <a:xfrm>
            <a:off x="838200" y="1041400"/>
            <a:ext cx="10515600" cy="5422899"/>
          </a:xfrm>
        </p:spPr>
        <p:txBody>
          <a:bodyPr>
            <a:normAutofit fontScale="92500" lnSpcReduction="20000"/>
          </a:bodyPr>
          <a:lstStyle/>
          <a:p>
            <a:r>
              <a:rPr lang="en-US" sz="1800"/>
              <a:t>The STOP model was run with 20 min timesteps to produce aberration &amp; pupil drifts</a:t>
            </a:r>
          </a:p>
          <a:p>
            <a:r>
              <a:rPr lang="en-US" sz="1800"/>
              <a:t>Results interpolated to 5 min timesteps</a:t>
            </a:r>
          </a:p>
          <a:p>
            <a:pPr lvl="1"/>
            <a:r>
              <a:rPr lang="en-US" sz="1600"/>
              <a:t>STOP model assumed instantaneous slews, but jitter model included slew/roll times, both covering the same total amount of time</a:t>
            </a:r>
          </a:p>
          <a:p>
            <a:pPr lvl="1"/>
            <a:r>
              <a:rPr lang="en-US" sz="1600"/>
              <a:t>slew times were taken out of STOP on-target times, resulting in irregular number of timesteps on each star/roll</a:t>
            </a:r>
          </a:p>
          <a:p>
            <a:pPr lvl="1"/>
            <a:r>
              <a:rPr lang="en-US" sz="1600"/>
              <a:t>these issues will be fixed in OS10</a:t>
            </a:r>
          </a:p>
          <a:p>
            <a:r>
              <a:rPr lang="en-US" sz="1800"/>
              <a:t>LOWFS model run to produce DM correction patterns and focus correction residuals, which were fed into the PROPER Phase B diffraction model</a:t>
            </a:r>
          </a:p>
          <a:p>
            <a:r>
              <a:rPr lang="en-US" sz="1800"/>
              <a:t>Jitter model, using wheel speeds tailored for OS9, produced LOS RMS jitter at 0.25 sec timesteps, then converted to RMS jitter over 100 sec span</a:t>
            </a:r>
          </a:p>
          <a:p>
            <a:r>
              <a:rPr lang="en-US" sz="1800"/>
              <a:t>For each timestep, PROPER produced complex-valued speckle electric fields with 0.1 </a:t>
            </a:r>
            <a:r>
              <a:rPr lang="el-GR" sz="1800"/>
              <a:t>λ</a:t>
            </a:r>
            <a:r>
              <a:rPr lang="en-US" sz="1800" baseline="-25000"/>
              <a:t>c</a:t>
            </a:r>
            <a:r>
              <a:rPr lang="en-US" sz="1800"/>
              <a:t>/D sampling for 9 wavelengths at each of 4 polarization states (±45° in, 0° &amp; 90° out); these data are included in the distribution</a:t>
            </a:r>
          </a:p>
          <a:p>
            <a:r>
              <a:rPr lang="en-US" sz="1800"/>
              <a:t>Gaussian jitter &amp; stellar size applied as weights in linear optical model to E-fields, added in intensity, then summed in polarization to produce monochromatic images vs wavelength at each timestep</a:t>
            </a:r>
          </a:p>
          <a:p>
            <a:r>
              <a:rPr lang="en-US" sz="1800"/>
              <a:t>Appropriate stellar spectra were multiplied by the system throughput curve to weight the monochromatic images, which were then summed to produce a broadband images with appropriate flux rates; these are included in the distribution</a:t>
            </a:r>
          </a:p>
          <a:p>
            <a:r>
              <a:rPr lang="en-US" sz="1800"/>
              <a:t>Speckle images were interpolated in time to produce images at EMCCD framerates (5s for target, 100s for reference), binned to CCD resolution (0.021 arcsec = 0.42 </a:t>
            </a:r>
            <a:r>
              <a:rPr lang="el-GR" sz="1800"/>
              <a:t>λ</a:t>
            </a:r>
            <a:r>
              <a:rPr lang="en-US" sz="1800" baseline="-25000"/>
              <a:t>c</a:t>
            </a:r>
            <a:r>
              <a:rPr lang="en-US" sz="1800"/>
              <a:t>/D), and fed into the EMCCD model; these are included in the distribution</a:t>
            </a:r>
          </a:p>
          <a:p>
            <a:pPr lvl="1"/>
            <a:r>
              <a:rPr lang="en-US" sz="1600"/>
              <a:t>335 reference images @ 100 s each</a:t>
            </a:r>
          </a:p>
          <a:p>
            <a:pPr lvl="1"/>
            <a:r>
              <a:rPr lang="en-US" sz="1600"/>
              <a:t>7080 target star images @ 5 s each at roll #1</a:t>
            </a:r>
          </a:p>
          <a:p>
            <a:pPr lvl="1"/>
            <a:r>
              <a:rPr lang="en-US" sz="1600"/>
              <a:t>7320 target star images @ 5 s each at roll #2</a:t>
            </a:r>
          </a:p>
        </p:txBody>
      </p:sp>
      <p:sp>
        <p:nvSpPr>
          <p:cNvPr id="4" name="Slide Number Placeholder 3">
            <a:extLst>
              <a:ext uri="{FF2B5EF4-FFF2-40B4-BE49-F238E27FC236}">
                <a16:creationId xmlns:a16="http://schemas.microsoft.com/office/drawing/2014/main" id="{463BB5AD-3BFD-4280-B3A3-B374269CCBCF}"/>
              </a:ext>
            </a:extLst>
          </p:cNvPr>
          <p:cNvSpPr>
            <a:spLocks noGrp="1"/>
          </p:cNvSpPr>
          <p:nvPr>
            <p:ph type="sldNum" sz="quarter" idx="12"/>
          </p:nvPr>
        </p:nvSpPr>
        <p:spPr/>
        <p:txBody>
          <a:bodyPr/>
          <a:lstStyle/>
          <a:p>
            <a:fld id="{39CF7D67-3BB2-432C-AA83-7A0693929AB9}" type="slidenum">
              <a:rPr lang="en-US" smtClean="0"/>
              <a:t>5</a:t>
            </a:fld>
            <a:endParaRPr lang="en-US"/>
          </a:p>
        </p:txBody>
      </p:sp>
    </p:spTree>
    <p:extLst>
      <p:ext uri="{BB962C8B-B14F-4D97-AF65-F5344CB8AC3E}">
        <p14:creationId xmlns:p14="http://schemas.microsoft.com/office/powerpoint/2010/main" val="28448743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77817C-5531-402B-BFBA-FC0166AD6801}"/>
              </a:ext>
            </a:extLst>
          </p:cNvPr>
          <p:cNvSpPr>
            <a:spLocks noGrp="1"/>
          </p:cNvSpPr>
          <p:nvPr>
            <p:ph type="title"/>
          </p:nvPr>
        </p:nvSpPr>
        <p:spPr>
          <a:xfrm>
            <a:off x="838200" y="141763"/>
            <a:ext cx="10515600" cy="780000"/>
          </a:xfrm>
        </p:spPr>
        <p:txBody>
          <a:bodyPr>
            <a:normAutofit/>
          </a:bodyPr>
          <a:lstStyle/>
          <a:p>
            <a:pPr algn="ctr"/>
            <a:r>
              <a:rPr lang="en-US" sz="3600"/>
              <a:t>Modeling Flow</a:t>
            </a:r>
          </a:p>
        </p:txBody>
      </p:sp>
      <p:sp>
        <p:nvSpPr>
          <p:cNvPr id="4" name="Oval 3">
            <a:extLst>
              <a:ext uri="{FF2B5EF4-FFF2-40B4-BE49-F238E27FC236}">
                <a16:creationId xmlns:a16="http://schemas.microsoft.com/office/drawing/2014/main" id="{0F3DCCD8-F328-4952-9077-0D4A1541A883}"/>
              </a:ext>
            </a:extLst>
          </p:cNvPr>
          <p:cNvSpPr/>
          <p:nvPr/>
        </p:nvSpPr>
        <p:spPr>
          <a:xfrm>
            <a:off x="3552962" y="4503750"/>
            <a:ext cx="2158332" cy="816028"/>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Linear optical model</a:t>
            </a:r>
          </a:p>
        </p:txBody>
      </p:sp>
      <p:grpSp>
        <p:nvGrpSpPr>
          <p:cNvPr id="12" name="Group 11">
            <a:extLst>
              <a:ext uri="{FF2B5EF4-FFF2-40B4-BE49-F238E27FC236}">
                <a16:creationId xmlns:a16="http://schemas.microsoft.com/office/drawing/2014/main" id="{B9297984-AFFC-4B77-9678-3BDE52301806}"/>
              </a:ext>
            </a:extLst>
          </p:cNvPr>
          <p:cNvGrpSpPr/>
          <p:nvPr/>
        </p:nvGrpSpPr>
        <p:grpSpPr>
          <a:xfrm>
            <a:off x="1336103" y="1792653"/>
            <a:ext cx="1430520" cy="2115782"/>
            <a:chOff x="601811" y="2879555"/>
            <a:chExt cx="1430520" cy="2115782"/>
          </a:xfrm>
        </p:grpSpPr>
        <p:sp>
          <p:nvSpPr>
            <p:cNvPr id="6" name="TextBox 5">
              <a:extLst>
                <a:ext uri="{FF2B5EF4-FFF2-40B4-BE49-F238E27FC236}">
                  <a16:creationId xmlns:a16="http://schemas.microsoft.com/office/drawing/2014/main" id="{D9C36EE6-1367-4F91-A078-CBBD9C614723}"/>
                </a:ext>
              </a:extLst>
            </p:cNvPr>
            <p:cNvSpPr txBox="1"/>
            <p:nvPr/>
          </p:nvSpPr>
          <p:spPr>
            <a:xfrm>
              <a:off x="735822" y="2879555"/>
              <a:ext cx="1162498" cy="646331"/>
            </a:xfrm>
            <a:prstGeom prst="rect">
              <a:avLst/>
            </a:prstGeom>
            <a:solidFill>
              <a:schemeClr val="accent1">
                <a:lumMod val="20000"/>
                <a:lumOff val="80000"/>
              </a:schemeClr>
            </a:solidFill>
            <a:ln>
              <a:noFill/>
            </a:ln>
          </p:spPr>
          <p:txBody>
            <a:bodyPr wrap="none" rtlCol="0">
              <a:spAutoFit/>
            </a:bodyPr>
            <a:lstStyle/>
            <a:p>
              <a:pPr algn="ctr"/>
              <a:r>
                <a:rPr lang="en-US"/>
                <a:t>Telescope,</a:t>
              </a:r>
            </a:p>
            <a:p>
              <a:pPr algn="ctr"/>
              <a:r>
                <a:rPr lang="en-US"/>
                <a:t>TCA</a:t>
              </a:r>
            </a:p>
          </p:txBody>
        </p:sp>
        <p:sp>
          <p:nvSpPr>
            <p:cNvPr id="7" name="TextBox 6">
              <a:extLst>
                <a:ext uri="{FF2B5EF4-FFF2-40B4-BE49-F238E27FC236}">
                  <a16:creationId xmlns:a16="http://schemas.microsoft.com/office/drawing/2014/main" id="{0D009ED1-17B4-4427-9E9A-600E4720F160}"/>
                </a:ext>
              </a:extLst>
            </p:cNvPr>
            <p:cNvSpPr txBox="1"/>
            <p:nvPr/>
          </p:nvSpPr>
          <p:spPr>
            <a:xfrm>
              <a:off x="1062258" y="4626005"/>
              <a:ext cx="509627" cy="369332"/>
            </a:xfrm>
            <a:prstGeom prst="rect">
              <a:avLst/>
            </a:prstGeom>
            <a:solidFill>
              <a:schemeClr val="accent2">
                <a:lumMod val="20000"/>
                <a:lumOff val="80000"/>
              </a:schemeClr>
            </a:solidFill>
            <a:ln>
              <a:noFill/>
            </a:ln>
          </p:spPr>
          <p:txBody>
            <a:bodyPr wrap="none" rtlCol="0">
              <a:spAutoFit/>
            </a:bodyPr>
            <a:lstStyle/>
            <a:p>
              <a:pPr algn="ctr"/>
              <a:r>
                <a:rPr lang="en-US"/>
                <a:t>CGI</a:t>
              </a:r>
            </a:p>
          </p:txBody>
        </p:sp>
        <p:sp>
          <p:nvSpPr>
            <p:cNvPr id="8" name="TextBox 7">
              <a:extLst>
                <a:ext uri="{FF2B5EF4-FFF2-40B4-BE49-F238E27FC236}">
                  <a16:creationId xmlns:a16="http://schemas.microsoft.com/office/drawing/2014/main" id="{9ED0543C-F45C-49FF-91B0-28AB7DFF4F5E}"/>
                </a:ext>
              </a:extLst>
            </p:cNvPr>
            <p:cNvSpPr txBox="1"/>
            <p:nvPr/>
          </p:nvSpPr>
          <p:spPr>
            <a:xfrm>
              <a:off x="601811" y="3614281"/>
              <a:ext cx="1430520" cy="923330"/>
            </a:xfrm>
            <a:prstGeom prst="rect">
              <a:avLst/>
            </a:prstGeom>
            <a:solidFill>
              <a:schemeClr val="accent6">
                <a:lumMod val="20000"/>
                <a:lumOff val="80000"/>
              </a:schemeClr>
            </a:solidFill>
            <a:ln>
              <a:noFill/>
            </a:ln>
          </p:spPr>
          <p:txBody>
            <a:bodyPr wrap="none" rtlCol="0">
              <a:spAutoFit/>
            </a:bodyPr>
            <a:lstStyle/>
            <a:p>
              <a:pPr algn="ctr"/>
              <a:r>
                <a:rPr lang="en-US"/>
                <a:t>Observatory, </a:t>
              </a:r>
            </a:p>
            <a:p>
              <a:pPr algn="ctr"/>
              <a:r>
                <a:rPr lang="en-US"/>
                <a:t>WFI, </a:t>
              </a:r>
            </a:p>
            <a:p>
              <a:pPr algn="ctr"/>
              <a:r>
                <a:rPr lang="en-US"/>
                <a:t>spacecraft</a:t>
              </a:r>
            </a:p>
          </p:txBody>
        </p:sp>
      </p:grpSp>
      <p:sp>
        <p:nvSpPr>
          <p:cNvPr id="10" name="Rectangle 9">
            <a:extLst>
              <a:ext uri="{FF2B5EF4-FFF2-40B4-BE49-F238E27FC236}">
                <a16:creationId xmlns:a16="http://schemas.microsoft.com/office/drawing/2014/main" id="{9417BE8E-64CB-4063-8581-373A90A318E6}"/>
              </a:ext>
            </a:extLst>
          </p:cNvPr>
          <p:cNvSpPr/>
          <p:nvPr/>
        </p:nvSpPr>
        <p:spPr>
          <a:xfrm>
            <a:off x="1061463" y="1078491"/>
            <a:ext cx="1979801" cy="2911448"/>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8BDE2C8A-9E69-4DA1-BB6E-F35EB607D967}"/>
              </a:ext>
            </a:extLst>
          </p:cNvPr>
          <p:cNvSpPr txBox="1"/>
          <p:nvPr/>
        </p:nvSpPr>
        <p:spPr>
          <a:xfrm>
            <a:off x="1212464" y="1079697"/>
            <a:ext cx="1662699" cy="646331"/>
          </a:xfrm>
          <a:prstGeom prst="rect">
            <a:avLst/>
          </a:prstGeom>
          <a:noFill/>
        </p:spPr>
        <p:txBody>
          <a:bodyPr wrap="none" rtlCol="0">
            <a:spAutoFit/>
          </a:bodyPr>
          <a:lstStyle/>
          <a:p>
            <a:pPr algn="ctr"/>
            <a:r>
              <a:rPr lang="en-US" i="1"/>
              <a:t>Thermal &amp;</a:t>
            </a:r>
          </a:p>
          <a:p>
            <a:pPr algn="ctr"/>
            <a:r>
              <a:rPr lang="en-US" i="1"/>
              <a:t>Structural FEMs</a:t>
            </a:r>
          </a:p>
        </p:txBody>
      </p:sp>
      <p:sp>
        <p:nvSpPr>
          <p:cNvPr id="13" name="TextBox 12">
            <a:extLst>
              <a:ext uri="{FF2B5EF4-FFF2-40B4-BE49-F238E27FC236}">
                <a16:creationId xmlns:a16="http://schemas.microsoft.com/office/drawing/2014/main" id="{5DAC2F01-470D-47FD-B004-E80812F85CB6}"/>
              </a:ext>
            </a:extLst>
          </p:cNvPr>
          <p:cNvSpPr txBox="1"/>
          <p:nvPr/>
        </p:nvSpPr>
        <p:spPr>
          <a:xfrm>
            <a:off x="3642793" y="1107089"/>
            <a:ext cx="1976182" cy="923330"/>
          </a:xfrm>
          <a:prstGeom prst="rect">
            <a:avLst/>
          </a:prstGeom>
          <a:solidFill>
            <a:schemeClr val="accent2">
              <a:lumMod val="20000"/>
              <a:lumOff val="80000"/>
            </a:schemeClr>
          </a:solidFill>
        </p:spPr>
        <p:txBody>
          <a:bodyPr wrap="none" rtlCol="0">
            <a:spAutoFit/>
          </a:bodyPr>
          <a:lstStyle/>
          <a:p>
            <a:pPr algn="ctr"/>
            <a:r>
              <a:rPr lang="en-US"/>
              <a:t>Observing scenario</a:t>
            </a:r>
          </a:p>
          <a:p>
            <a:pPr algn="ctr"/>
            <a:r>
              <a:rPr lang="en-US"/>
              <a:t>times &amp; angles,</a:t>
            </a:r>
          </a:p>
          <a:p>
            <a:pPr algn="ctr"/>
            <a:r>
              <a:rPr lang="en-US"/>
              <a:t>CGI power profile</a:t>
            </a:r>
          </a:p>
        </p:txBody>
      </p:sp>
      <p:sp>
        <p:nvSpPr>
          <p:cNvPr id="14" name="TextBox 13">
            <a:extLst>
              <a:ext uri="{FF2B5EF4-FFF2-40B4-BE49-F238E27FC236}">
                <a16:creationId xmlns:a16="http://schemas.microsoft.com/office/drawing/2014/main" id="{2F37E726-E136-4760-82EB-4511EE36FDF8}"/>
              </a:ext>
            </a:extLst>
          </p:cNvPr>
          <p:cNvSpPr txBox="1"/>
          <p:nvPr/>
        </p:nvSpPr>
        <p:spPr>
          <a:xfrm>
            <a:off x="5880663" y="1245589"/>
            <a:ext cx="1462260" cy="646331"/>
          </a:xfrm>
          <a:prstGeom prst="rect">
            <a:avLst/>
          </a:prstGeom>
          <a:solidFill>
            <a:schemeClr val="accent6">
              <a:lumMod val="20000"/>
              <a:lumOff val="80000"/>
            </a:schemeClr>
          </a:solidFill>
        </p:spPr>
        <p:txBody>
          <a:bodyPr wrap="none" rtlCol="0">
            <a:spAutoFit/>
          </a:bodyPr>
          <a:lstStyle/>
          <a:p>
            <a:pPr algn="ctr"/>
            <a:r>
              <a:rPr lang="en-US"/>
              <a:t>Reaction</a:t>
            </a:r>
          </a:p>
          <a:p>
            <a:pPr algn="ctr"/>
            <a:r>
              <a:rPr lang="en-US"/>
              <a:t>wheel speeds</a:t>
            </a:r>
          </a:p>
        </p:txBody>
      </p:sp>
      <p:sp>
        <p:nvSpPr>
          <p:cNvPr id="15" name="TextBox 14">
            <a:extLst>
              <a:ext uri="{FF2B5EF4-FFF2-40B4-BE49-F238E27FC236}">
                <a16:creationId xmlns:a16="http://schemas.microsoft.com/office/drawing/2014/main" id="{31A13D35-6FC7-4222-8BD5-8173FC8EAC82}"/>
              </a:ext>
            </a:extLst>
          </p:cNvPr>
          <p:cNvSpPr txBox="1"/>
          <p:nvPr/>
        </p:nvSpPr>
        <p:spPr>
          <a:xfrm>
            <a:off x="9508857" y="1391639"/>
            <a:ext cx="1549207" cy="369332"/>
          </a:xfrm>
          <a:prstGeom prst="rect">
            <a:avLst/>
          </a:prstGeom>
          <a:solidFill>
            <a:schemeClr val="accent6">
              <a:lumMod val="20000"/>
              <a:lumOff val="80000"/>
            </a:schemeClr>
          </a:solidFill>
        </p:spPr>
        <p:txBody>
          <a:bodyPr wrap="none" rtlCol="0">
            <a:spAutoFit/>
          </a:bodyPr>
          <a:lstStyle/>
          <a:p>
            <a:pPr algn="ctr"/>
            <a:r>
              <a:rPr lang="en-US"/>
              <a:t>LOS jitter PSDs</a:t>
            </a:r>
          </a:p>
        </p:txBody>
      </p:sp>
      <p:sp>
        <p:nvSpPr>
          <p:cNvPr id="16" name="Oval 15">
            <a:extLst>
              <a:ext uri="{FF2B5EF4-FFF2-40B4-BE49-F238E27FC236}">
                <a16:creationId xmlns:a16="http://schemas.microsoft.com/office/drawing/2014/main" id="{53EC2DCD-37DA-4F72-8CA4-26C536EF799E}"/>
              </a:ext>
            </a:extLst>
          </p:cNvPr>
          <p:cNvSpPr/>
          <p:nvPr/>
        </p:nvSpPr>
        <p:spPr>
          <a:xfrm>
            <a:off x="7604610" y="1111668"/>
            <a:ext cx="1606364" cy="923330"/>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Dynamic</a:t>
            </a:r>
          </a:p>
          <a:p>
            <a:pPr algn="ctr"/>
            <a:r>
              <a:rPr lang="en-US">
                <a:solidFill>
                  <a:schemeClr val="tx1"/>
                </a:solidFill>
              </a:rPr>
              <a:t>structural</a:t>
            </a:r>
          </a:p>
          <a:p>
            <a:pPr algn="ctr"/>
            <a:r>
              <a:rPr lang="en-US">
                <a:solidFill>
                  <a:schemeClr val="tx1"/>
                </a:solidFill>
              </a:rPr>
              <a:t>model</a:t>
            </a:r>
          </a:p>
        </p:txBody>
      </p:sp>
      <p:sp>
        <p:nvSpPr>
          <p:cNvPr id="18" name="Oval 17">
            <a:extLst>
              <a:ext uri="{FF2B5EF4-FFF2-40B4-BE49-F238E27FC236}">
                <a16:creationId xmlns:a16="http://schemas.microsoft.com/office/drawing/2014/main" id="{B9AB87F4-C554-486B-A647-B104B92F97BE}"/>
              </a:ext>
            </a:extLst>
          </p:cNvPr>
          <p:cNvSpPr/>
          <p:nvPr/>
        </p:nvSpPr>
        <p:spPr>
          <a:xfrm>
            <a:off x="6503934" y="3376970"/>
            <a:ext cx="1837189" cy="968429"/>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Thermal Desktop,</a:t>
            </a:r>
          </a:p>
          <a:p>
            <a:pPr algn="ctr"/>
            <a:r>
              <a:rPr lang="en-US">
                <a:solidFill>
                  <a:schemeClr val="tx1"/>
                </a:solidFill>
              </a:rPr>
              <a:t>NASTRAN</a:t>
            </a:r>
          </a:p>
        </p:txBody>
      </p:sp>
      <p:sp>
        <p:nvSpPr>
          <p:cNvPr id="19" name="Oval 18">
            <a:extLst>
              <a:ext uri="{FF2B5EF4-FFF2-40B4-BE49-F238E27FC236}">
                <a16:creationId xmlns:a16="http://schemas.microsoft.com/office/drawing/2014/main" id="{9DA587D6-F5A5-421B-90E3-25493A8D1370}"/>
              </a:ext>
            </a:extLst>
          </p:cNvPr>
          <p:cNvSpPr/>
          <p:nvPr/>
        </p:nvSpPr>
        <p:spPr>
          <a:xfrm>
            <a:off x="5070037" y="2258875"/>
            <a:ext cx="1837189" cy="790805"/>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Integrated FEM</a:t>
            </a:r>
          </a:p>
        </p:txBody>
      </p:sp>
      <p:sp>
        <p:nvSpPr>
          <p:cNvPr id="21" name="Rectangle 20">
            <a:extLst>
              <a:ext uri="{FF2B5EF4-FFF2-40B4-BE49-F238E27FC236}">
                <a16:creationId xmlns:a16="http://schemas.microsoft.com/office/drawing/2014/main" id="{3B8347AA-47B1-4BF6-9773-C70F25C865A8}"/>
              </a:ext>
            </a:extLst>
          </p:cNvPr>
          <p:cNvSpPr/>
          <p:nvPr/>
        </p:nvSpPr>
        <p:spPr>
          <a:xfrm>
            <a:off x="9552331" y="2226658"/>
            <a:ext cx="1462260" cy="9144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RMS LOS, </a:t>
            </a:r>
          </a:p>
          <a:p>
            <a:pPr algn="ctr"/>
            <a:r>
              <a:rPr lang="en-US">
                <a:solidFill>
                  <a:schemeClr val="tx1"/>
                </a:solidFill>
              </a:rPr>
              <a:t>Z4-Z11 jitter</a:t>
            </a:r>
          </a:p>
        </p:txBody>
      </p:sp>
      <p:sp>
        <p:nvSpPr>
          <p:cNvPr id="22" name="Rectangle 21">
            <a:extLst>
              <a:ext uri="{FF2B5EF4-FFF2-40B4-BE49-F238E27FC236}">
                <a16:creationId xmlns:a16="http://schemas.microsoft.com/office/drawing/2014/main" id="{955FCBAE-B447-4163-A453-70C69FCC5526}"/>
              </a:ext>
            </a:extLst>
          </p:cNvPr>
          <p:cNvSpPr/>
          <p:nvPr/>
        </p:nvSpPr>
        <p:spPr>
          <a:xfrm>
            <a:off x="3359730" y="5569528"/>
            <a:ext cx="2542309" cy="879767"/>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OS WFE</a:t>
            </a:r>
          </a:p>
          <a:p>
            <a:pPr algn="ctr"/>
            <a:r>
              <a:rPr lang="en-US">
                <a:solidFill>
                  <a:schemeClr val="tx1"/>
                </a:solidFill>
              </a:rPr>
              <a:t>Zernikes, </a:t>
            </a:r>
          </a:p>
          <a:p>
            <a:pPr algn="ctr"/>
            <a:r>
              <a:rPr lang="en-US">
                <a:solidFill>
                  <a:schemeClr val="tx1"/>
                </a:solidFill>
              </a:rPr>
              <a:t>pre-CGI beam shears</a:t>
            </a:r>
          </a:p>
        </p:txBody>
      </p:sp>
      <p:sp>
        <p:nvSpPr>
          <p:cNvPr id="23" name="Oval 22">
            <a:extLst>
              <a:ext uri="{FF2B5EF4-FFF2-40B4-BE49-F238E27FC236}">
                <a16:creationId xmlns:a16="http://schemas.microsoft.com/office/drawing/2014/main" id="{5B42F545-C07B-43E8-A141-94E104FCCC8D}"/>
              </a:ext>
            </a:extLst>
          </p:cNvPr>
          <p:cNvSpPr/>
          <p:nvPr/>
        </p:nvSpPr>
        <p:spPr>
          <a:xfrm>
            <a:off x="3712290" y="3354847"/>
            <a:ext cx="1837189" cy="968429"/>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Thermal Desktop,</a:t>
            </a:r>
          </a:p>
          <a:p>
            <a:pPr algn="ctr"/>
            <a:r>
              <a:rPr lang="en-US">
                <a:solidFill>
                  <a:schemeClr val="tx1"/>
                </a:solidFill>
              </a:rPr>
              <a:t>NASTRAN</a:t>
            </a:r>
          </a:p>
        </p:txBody>
      </p:sp>
      <p:sp>
        <p:nvSpPr>
          <p:cNvPr id="24" name="Oval 23">
            <a:extLst>
              <a:ext uri="{FF2B5EF4-FFF2-40B4-BE49-F238E27FC236}">
                <a16:creationId xmlns:a16="http://schemas.microsoft.com/office/drawing/2014/main" id="{8F8CB33E-CBEF-4676-9449-A4E58BC48EFD}"/>
              </a:ext>
            </a:extLst>
          </p:cNvPr>
          <p:cNvSpPr/>
          <p:nvPr/>
        </p:nvSpPr>
        <p:spPr>
          <a:xfrm>
            <a:off x="6503934" y="4489322"/>
            <a:ext cx="1837189" cy="790805"/>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Sigfit,</a:t>
            </a:r>
          </a:p>
          <a:p>
            <a:pPr algn="ctr"/>
            <a:r>
              <a:rPr lang="en-US">
                <a:solidFill>
                  <a:schemeClr val="tx1"/>
                </a:solidFill>
              </a:rPr>
              <a:t>Code V</a:t>
            </a:r>
          </a:p>
        </p:txBody>
      </p:sp>
      <p:sp>
        <p:nvSpPr>
          <p:cNvPr id="25" name="Rectangle 24">
            <a:extLst>
              <a:ext uri="{FF2B5EF4-FFF2-40B4-BE49-F238E27FC236}">
                <a16:creationId xmlns:a16="http://schemas.microsoft.com/office/drawing/2014/main" id="{249F9A94-81D8-46C6-BB59-89745D54D640}"/>
              </a:ext>
            </a:extLst>
          </p:cNvPr>
          <p:cNvSpPr/>
          <p:nvPr/>
        </p:nvSpPr>
        <p:spPr>
          <a:xfrm>
            <a:off x="6413877" y="5553673"/>
            <a:ext cx="2037385" cy="92333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OS WFE</a:t>
            </a:r>
          </a:p>
          <a:p>
            <a:pPr algn="ctr"/>
            <a:r>
              <a:rPr lang="en-US">
                <a:solidFill>
                  <a:schemeClr val="tx1"/>
                </a:solidFill>
              </a:rPr>
              <a:t>Zernikes, beam shears, DM temps</a:t>
            </a:r>
          </a:p>
        </p:txBody>
      </p:sp>
      <p:sp>
        <p:nvSpPr>
          <p:cNvPr id="26" name="Oval 25">
            <a:extLst>
              <a:ext uri="{FF2B5EF4-FFF2-40B4-BE49-F238E27FC236}">
                <a16:creationId xmlns:a16="http://schemas.microsoft.com/office/drawing/2014/main" id="{1176579C-4D6E-438B-BD7D-7D165558E0CF}"/>
              </a:ext>
            </a:extLst>
          </p:cNvPr>
          <p:cNvSpPr/>
          <p:nvPr/>
        </p:nvSpPr>
        <p:spPr>
          <a:xfrm>
            <a:off x="9441797" y="3444909"/>
            <a:ext cx="1683328" cy="790805"/>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Diffraction</a:t>
            </a:r>
          </a:p>
          <a:p>
            <a:pPr algn="ctr"/>
            <a:r>
              <a:rPr lang="en-US">
                <a:solidFill>
                  <a:schemeClr val="tx1"/>
                </a:solidFill>
              </a:rPr>
              <a:t>model</a:t>
            </a:r>
          </a:p>
        </p:txBody>
      </p:sp>
      <p:sp>
        <p:nvSpPr>
          <p:cNvPr id="27" name="Rectangle 26">
            <a:extLst>
              <a:ext uri="{FF2B5EF4-FFF2-40B4-BE49-F238E27FC236}">
                <a16:creationId xmlns:a16="http://schemas.microsoft.com/office/drawing/2014/main" id="{85A973C3-65C7-4802-A50D-C348DF7EE2D5}"/>
              </a:ext>
            </a:extLst>
          </p:cNvPr>
          <p:cNvSpPr/>
          <p:nvPr/>
        </p:nvSpPr>
        <p:spPr>
          <a:xfrm>
            <a:off x="9441797" y="4551218"/>
            <a:ext cx="1683328" cy="790805"/>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CGI speckle</a:t>
            </a:r>
          </a:p>
          <a:p>
            <a:pPr algn="ctr"/>
            <a:r>
              <a:rPr lang="en-US">
                <a:solidFill>
                  <a:schemeClr val="tx1"/>
                </a:solidFill>
              </a:rPr>
              <a:t>time series</a:t>
            </a:r>
          </a:p>
        </p:txBody>
      </p:sp>
      <p:sp>
        <p:nvSpPr>
          <p:cNvPr id="28" name="TextBox 27">
            <a:extLst>
              <a:ext uri="{FF2B5EF4-FFF2-40B4-BE49-F238E27FC236}">
                <a16:creationId xmlns:a16="http://schemas.microsoft.com/office/drawing/2014/main" id="{2FBD2E3B-58DB-4C83-B8BF-276EAD9CFF9E}"/>
              </a:ext>
            </a:extLst>
          </p:cNvPr>
          <p:cNvSpPr txBox="1"/>
          <p:nvPr/>
        </p:nvSpPr>
        <p:spPr>
          <a:xfrm>
            <a:off x="6635231" y="3048437"/>
            <a:ext cx="1587294" cy="369332"/>
          </a:xfrm>
          <a:prstGeom prst="rect">
            <a:avLst/>
          </a:prstGeom>
          <a:noFill/>
        </p:spPr>
        <p:txBody>
          <a:bodyPr wrap="none" rtlCol="0">
            <a:spAutoFit/>
          </a:bodyPr>
          <a:lstStyle/>
          <a:p>
            <a:pPr algn="ctr"/>
            <a:r>
              <a:rPr lang="en-US" i="1"/>
              <a:t>JPL IM Pipeline</a:t>
            </a:r>
          </a:p>
        </p:txBody>
      </p:sp>
      <p:cxnSp>
        <p:nvCxnSpPr>
          <p:cNvPr id="31" name="Straight Arrow Connector 30">
            <a:extLst>
              <a:ext uri="{FF2B5EF4-FFF2-40B4-BE49-F238E27FC236}">
                <a16:creationId xmlns:a16="http://schemas.microsoft.com/office/drawing/2014/main" id="{2CDFE73D-49D7-47A2-A5AA-4CD41005192B}"/>
              </a:ext>
            </a:extLst>
          </p:cNvPr>
          <p:cNvCxnSpPr>
            <a:cxnSpLocks/>
            <a:stCxn id="6" idx="3"/>
            <a:endCxn id="19" idx="2"/>
          </p:cNvCxnSpPr>
          <p:nvPr/>
        </p:nvCxnSpPr>
        <p:spPr>
          <a:xfrm>
            <a:off x="2632612" y="2115819"/>
            <a:ext cx="2437425" cy="53845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7EA369D4-617C-4FC5-88BB-47F4749AF1C8}"/>
              </a:ext>
            </a:extLst>
          </p:cNvPr>
          <p:cNvCxnSpPr>
            <a:cxnSpLocks/>
            <a:stCxn id="8" idx="3"/>
            <a:endCxn id="19" idx="2"/>
          </p:cNvCxnSpPr>
          <p:nvPr/>
        </p:nvCxnSpPr>
        <p:spPr>
          <a:xfrm flipV="1">
            <a:off x="2766623" y="2654278"/>
            <a:ext cx="2303414" cy="33476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0D02345E-ADFF-4841-B27F-CDED34DEDC9A}"/>
              </a:ext>
            </a:extLst>
          </p:cNvPr>
          <p:cNvCxnSpPr>
            <a:cxnSpLocks/>
            <a:stCxn id="7" idx="3"/>
            <a:endCxn id="19" idx="2"/>
          </p:cNvCxnSpPr>
          <p:nvPr/>
        </p:nvCxnSpPr>
        <p:spPr>
          <a:xfrm flipV="1">
            <a:off x="2306177" y="2654278"/>
            <a:ext cx="2763860" cy="106949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FDCF489A-EB18-4925-929E-6DF057BBC75B}"/>
              </a:ext>
            </a:extLst>
          </p:cNvPr>
          <p:cNvCxnSpPr>
            <a:cxnSpLocks/>
          </p:cNvCxnSpPr>
          <p:nvPr/>
        </p:nvCxnSpPr>
        <p:spPr>
          <a:xfrm>
            <a:off x="5618975" y="1568754"/>
            <a:ext cx="261688"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D0700A37-0FA0-44A1-A4B2-2FC7EF91A5D3}"/>
              </a:ext>
            </a:extLst>
          </p:cNvPr>
          <p:cNvCxnSpPr>
            <a:cxnSpLocks/>
          </p:cNvCxnSpPr>
          <p:nvPr/>
        </p:nvCxnSpPr>
        <p:spPr>
          <a:xfrm>
            <a:off x="7342923" y="1566465"/>
            <a:ext cx="261687" cy="45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06F23E38-3FCC-45B0-8D3D-DE6EF63D9A38}"/>
              </a:ext>
            </a:extLst>
          </p:cNvPr>
          <p:cNvCxnSpPr>
            <a:stCxn id="15" idx="2"/>
            <a:endCxn id="21" idx="0"/>
          </p:cNvCxnSpPr>
          <p:nvPr/>
        </p:nvCxnSpPr>
        <p:spPr>
          <a:xfrm>
            <a:off x="10283461" y="1760971"/>
            <a:ext cx="0" cy="4656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BCCDAF05-120F-4314-8CA1-DE8B7560B2CB}"/>
              </a:ext>
            </a:extLst>
          </p:cNvPr>
          <p:cNvCxnSpPr>
            <a:stCxn id="21" idx="2"/>
            <a:endCxn id="26" idx="0"/>
          </p:cNvCxnSpPr>
          <p:nvPr/>
        </p:nvCxnSpPr>
        <p:spPr>
          <a:xfrm>
            <a:off x="10283461" y="3141058"/>
            <a:ext cx="0" cy="30385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B6800211-CB9C-4E0B-A6DE-00A6B38BBD56}"/>
              </a:ext>
            </a:extLst>
          </p:cNvPr>
          <p:cNvCxnSpPr>
            <a:stCxn id="26" idx="4"/>
            <a:endCxn id="27" idx="0"/>
          </p:cNvCxnSpPr>
          <p:nvPr/>
        </p:nvCxnSpPr>
        <p:spPr>
          <a:xfrm>
            <a:off x="10283461" y="4235714"/>
            <a:ext cx="0" cy="31550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A5EC0785-3EE4-49A4-BE93-E83EEF1312C9}"/>
              </a:ext>
            </a:extLst>
          </p:cNvPr>
          <p:cNvCxnSpPr>
            <a:cxnSpLocks/>
            <a:stCxn id="19" idx="4"/>
            <a:endCxn id="18" idx="1"/>
          </p:cNvCxnSpPr>
          <p:nvPr/>
        </p:nvCxnSpPr>
        <p:spPr>
          <a:xfrm>
            <a:off x="5988632" y="3049680"/>
            <a:ext cx="784352" cy="46911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04E70C3A-778D-485D-913E-3B03533432C6}"/>
              </a:ext>
            </a:extLst>
          </p:cNvPr>
          <p:cNvCxnSpPr>
            <a:stCxn id="18" idx="4"/>
            <a:endCxn id="24" idx="0"/>
          </p:cNvCxnSpPr>
          <p:nvPr/>
        </p:nvCxnSpPr>
        <p:spPr>
          <a:xfrm>
            <a:off x="7422529" y="4345399"/>
            <a:ext cx="0" cy="14392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588DFF35-7953-44C2-9002-20BFFEAE5114}"/>
              </a:ext>
            </a:extLst>
          </p:cNvPr>
          <p:cNvCxnSpPr>
            <a:cxnSpLocks/>
            <a:stCxn id="24" idx="4"/>
            <a:endCxn id="25" idx="0"/>
          </p:cNvCxnSpPr>
          <p:nvPr/>
        </p:nvCxnSpPr>
        <p:spPr>
          <a:xfrm>
            <a:off x="7422529" y="5280127"/>
            <a:ext cx="10041" cy="27354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A1E7223C-9B28-4A2D-B1AE-FCDC53866874}"/>
              </a:ext>
            </a:extLst>
          </p:cNvPr>
          <p:cNvCxnSpPr>
            <a:cxnSpLocks/>
            <a:stCxn id="19" idx="4"/>
            <a:endCxn id="23" idx="7"/>
          </p:cNvCxnSpPr>
          <p:nvPr/>
        </p:nvCxnSpPr>
        <p:spPr>
          <a:xfrm flipH="1">
            <a:off x="5280429" y="3049680"/>
            <a:ext cx="708203" cy="44699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4F1831E8-F3EE-4801-9A11-DADEE14D7B37}"/>
              </a:ext>
            </a:extLst>
          </p:cNvPr>
          <p:cNvCxnSpPr>
            <a:cxnSpLocks/>
            <a:stCxn id="23" idx="4"/>
            <a:endCxn id="4" idx="0"/>
          </p:cNvCxnSpPr>
          <p:nvPr/>
        </p:nvCxnSpPr>
        <p:spPr>
          <a:xfrm>
            <a:off x="4630885" y="4323276"/>
            <a:ext cx="1243" cy="1804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9469440A-1B91-4F63-B02F-8B7AD3D1BE60}"/>
              </a:ext>
            </a:extLst>
          </p:cNvPr>
          <p:cNvCxnSpPr>
            <a:cxnSpLocks/>
            <a:stCxn id="4" idx="4"/>
            <a:endCxn id="22" idx="0"/>
          </p:cNvCxnSpPr>
          <p:nvPr/>
        </p:nvCxnSpPr>
        <p:spPr>
          <a:xfrm flipH="1">
            <a:off x="4630885" y="5319778"/>
            <a:ext cx="1243" cy="2497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FDD419D4-9DDC-42C3-97AA-9C5A12F6BB81}"/>
              </a:ext>
            </a:extLst>
          </p:cNvPr>
          <p:cNvCxnSpPr>
            <a:cxnSpLocks/>
            <a:stCxn id="13" idx="2"/>
            <a:endCxn id="19" idx="1"/>
          </p:cNvCxnSpPr>
          <p:nvPr/>
        </p:nvCxnSpPr>
        <p:spPr>
          <a:xfrm>
            <a:off x="4630884" y="2030419"/>
            <a:ext cx="708203" cy="34426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6" name="Rectangle 75">
            <a:extLst>
              <a:ext uri="{FF2B5EF4-FFF2-40B4-BE49-F238E27FC236}">
                <a16:creationId xmlns:a16="http://schemas.microsoft.com/office/drawing/2014/main" id="{B7553146-EC54-47F8-BC72-385D98542E54}"/>
              </a:ext>
            </a:extLst>
          </p:cNvPr>
          <p:cNvSpPr/>
          <p:nvPr/>
        </p:nvSpPr>
        <p:spPr>
          <a:xfrm>
            <a:off x="921291" y="5051075"/>
            <a:ext cx="1167286" cy="374073"/>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Harris</a:t>
            </a:r>
          </a:p>
        </p:txBody>
      </p:sp>
      <p:sp>
        <p:nvSpPr>
          <p:cNvPr id="77" name="Rectangle 76">
            <a:extLst>
              <a:ext uri="{FF2B5EF4-FFF2-40B4-BE49-F238E27FC236}">
                <a16:creationId xmlns:a16="http://schemas.microsoft.com/office/drawing/2014/main" id="{BFE6AA22-96E5-4EF1-AAAE-459424B4C336}"/>
              </a:ext>
            </a:extLst>
          </p:cNvPr>
          <p:cNvSpPr/>
          <p:nvPr/>
        </p:nvSpPr>
        <p:spPr>
          <a:xfrm>
            <a:off x="921291" y="5515749"/>
            <a:ext cx="1167286" cy="374073"/>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GSFC</a:t>
            </a:r>
          </a:p>
        </p:txBody>
      </p:sp>
      <p:sp>
        <p:nvSpPr>
          <p:cNvPr id="78" name="Rectangle 77">
            <a:extLst>
              <a:ext uri="{FF2B5EF4-FFF2-40B4-BE49-F238E27FC236}">
                <a16:creationId xmlns:a16="http://schemas.microsoft.com/office/drawing/2014/main" id="{6A449BC1-DCA6-47C5-95E3-857C2A3FF926}"/>
              </a:ext>
            </a:extLst>
          </p:cNvPr>
          <p:cNvSpPr/>
          <p:nvPr/>
        </p:nvSpPr>
        <p:spPr>
          <a:xfrm>
            <a:off x="921291" y="5980423"/>
            <a:ext cx="1167286" cy="374073"/>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JPL</a:t>
            </a:r>
          </a:p>
        </p:txBody>
      </p:sp>
      <p:sp>
        <p:nvSpPr>
          <p:cNvPr id="81" name="TextBox 80">
            <a:extLst>
              <a:ext uri="{FF2B5EF4-FFF2-40B4-BE49-F238E27FC236}">
                <a16:creationId xmlns:a16="http://schemas.microsoft.com/office/drawing/2014/main" id="{DD7EA328-1035-4322-B718-71DA98011BE7}"/>
              </a:ext>
            </a:extLst>
          </p:cNvPr>
          <p:cNvSpPr txBox="1"/>
          <p:nvPr/>
        </p:nvSpPr>
        <p:spPr>
          <a:xfrm>
            <a:off x="1108365" y="4710543"/>
            <a:ext cx="784189" cy="338554"/>
          </a:xfrm>
          <a:prstGeom prst="rect">
            <a:avLst/>
          </a:prstGeom>
          <a:noFill/>
        </p:spPr>
        <p:txBody>
          <a:bodyPr wrap="none" rtlCol="0">
            <a:spAutoFit/>
          </a:bodyPr>
          <a:lstStyle/>
          <a:p>
            <a:r>
              <a:rPr lang="en-US" sz="1600" i="1"/>
              <a:t>Legend</a:t>
            </a:r>
          </a:p>
        </p:txBody>
      </p:sp>
      <p:cxnSp>
        <p:nvCxnSpPr>
          <p:cNvPr id="20" name="Straight Arrow Connector 19">
            <a:extLst>
              <a:ext uri="{FF2B5EF4-FFF2-40B4-BE49-F238E27FC236}">
                <a16:creationId xmlns:a16="http://schemas.microsoft.com/office/drawing/2014/main" id="{8D973F52-B8A2-4AAF-B0C6-798841372F36}"/>
              </a:ext>
            </a:extLst>
          </p:cNvPr>
          <p:cNvCxnSpPr>
            <a:cxnSpLocks/>
            <a:stCxn id="16" idx="6"/>
            <a:endCxn id="15" idx="1"/>
          </p:cNvCxnSpPr>
          <p:nvPr/>
        </p:nvCxnSpPr>
        <p:spPr>
          <a:xfrm>
            <a:off x="9210974" y="1573333"/>
            <a:ext cx="297883" cy="297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0" name="Rectangle 29">
            <a:extLst>
              <a:ext uri="{FF2B5EF4-FFF2-40B4-BE49-F238E27FC236}">
                <a16:creationId xmlns:a16="http://schemas.microsoft.com/office/drawing/2014/main" id="{38DCEBB7-020A-426C-B1FA-D4D889A036A6}"/>
              </a:ext>
            </a:extLst>
          </p:cNvPr>
          <p:cNvSpPr/>
          <p:nvPr/>
        </p:nvSpPr>
        <p:spPr>
          <a:xfrm>
            <a:off x="768927" y="4710543"/>
            <a:ext cx="1490125" cy="179094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2894AC15-A3DC-4086-A809-236B70B22D6F}"/>
              </a:ext>
            </a:extLst>
          </p:cNvPr>
          <p:cNvSpPr>
            <a:spLocks noGrp="1"/>
          </p:cNvSpPr>
          <p:nvPr>
            <p:ph type="sldNum" sz="quarter" idx="12"/>
          </p:nvPr>
        </p:nvSpPr>
        <p:spPr/>
        <p:txBody>
          <a:bodyPr/>
          <a:lstStyle/>
          <a:p>
            <a:fld id="{39CF7D67-3BB2-432C-AA83-7A0693929AB9}" type="slidenum">
              <a:rPr lang="en-US" smtClean="0"/>
              <a:t>6</a:t>
            </a:fld>
            <a:endParaRPr lang="en-US"/>
          </a:p>
        </p:txBody>
      </p:sp>
      <p:sp>
        <p:nvSpPr>
          <p:cNvPr id="51" name="Oval 50">
            <a:extLst>
              <a:ext uri="{FF2B5EF4-FFF2-40B4-BE49-F238E27FC236}">
                <a16:creationId xmlns:a16="http://schemas.microsoft.com/office/drawing/2014/main" id="{CB03CDCE-887F-4417-A30E-9166FDA3495D}"/>
              </a:ext>
            </a:extLst>
          </p:cNvPr>
          <p:cNvSpPr/>
          <p:nvPr/>
        </p:nvSpPr>
        <p:spPr>
          <a:xfrm>
            <a:off x="9438640" y="5571957"/>
            <a:ext cx="1683328" cy="790805"/>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Detector</a:t>
            </a:r>
          </a:p>
          <a:p>
            <a:pPr algn="ctr"/>
            <a:r>
              <a:rPr lang="en-US">
                <a:solidFill>
                  <a:schemeClr val="tx1"/>
                </a:solidFill>
              </a:rPr>
              <a:t>model</a:t>
            </a:r>
          </a:p>
        </p:txBody>
      </p:sp>
      <p:cxnSp>
        <p:nvCxnSpPr>
          <p:cNvPr id="34" name="Straight Arrow Connector 33">
            <a:extLst>
              <a:ext uri="{FF2B5EF4-FFF2-40B4-BE49-F238E27FC236}">
                <a16:creationId xmlns:a16="http://schemas.microsoft.com/office/drawing/2014/main" id="{B4444EE5-6FB6-4208-9995-E358466898AF}"/>
              </a:ext>
            </a:extLst>
          </p:cNvPr>
          <p:cNvCxnSpPr>
            <a:stCxn id="27" idx="2"/>
            <a:endCxn id="51" idx="0"/>
          </p:cNvCxnSpPr>
          <p:nvPr/>
        </p:nvCxnSpPr>
        <p:spPr>
          <a:xfrm flipH="1">
            <a:off x="10280304" y="5342023"/>
            <a:ext cx="3157" cy="22993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4" name="Connector: Elbow 73">
            <a:extLst>
              <a:ext uri="{FF2B5EF4-FFF2-40B4-BE49-F238E27FC236}">
                <a16:creationId xmlns:a16="http://schemas.microsoft.com/office/drawing/2014/main" id="{E15DB769-F992-410E-93C9-F384506B125E}"/>
              </a:ext>
            </a:extLst>
          </p:cNvPr>
          <p:cNvCxnSpPr>
            <a:stCxn id="25" idx="3"/>
            <a:endCxn id="26" idx="2"/>
          </p:cNvCxnSpPr>
          <p:nvPr/>
        </p:nvCxnSpPr>
        <p:spPr>
          <a:xfrm flipV="1">
            <a:off x="8451262" y="3840312"/>
            <a:ext cx="990535" cy="2175026"/>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789639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59E1C4-4913-4258-BA64-76FF502923FD}"/>
              </a:ext>
            </a:extLst>
          </p:cNvPr>
          <p:cNvSpPr>
            <a:spLocks noGrp="1"/>
          </p:cNvSpPr>
          <p:nvPr>
            <p:ph type="title"/>
          </p:nvPr>
        </p:nvSpPr>
        <p:spPr>
          <a:xfrm>
            <a:off x="838200" y="144773"/>
            <a:ext cx="10515600" cy="1009653"/>
          </a:xfrm>
        </p:spPr>
        <p:txBody>
          <a:bodyPr/>
          <a:lstStyle/>
          <a:p>
            <a:pPr algn="ctr"/>
            <a:r>
              <a:rPr lang="en-US"/>
              <a:t>Errors Included in OS9</a:t>
            </a:r>
          </a:p>
        </p:txBody>
      </p:sp>
      <p:sp>
        <p:nvSpPr>
          <p:cNvPr id="3" name="Content Placeholder 2">
            <a:extLst>
              <a:ext uri="{FF2B5EF4-FFF2-40B4-BE49-F238E27FC236}">
                <a16:creationId xmlns:a16="http://schemas.microsoft.com/office/drawing/2014/main" id="{62037BC7-2721-4D23-A79F-74D4A869ABD7}"/>
              </a:ext>
            </a:extLst>
          </p:cNvPr>
          <p:cNvSpPr>
            <a:spLocks noGrp="1"/>
          </p:cNvSpPr>
          <p:nvPr>
            <p:ph idx="1"/>
          </p:nvPr>
        </p:nvSpPr>
        <p:spPr>
          <a:xfrm>
            <a:off x="838200" y="1385613"/>
            <a:ext cx="10515600" cy="4351338"/>
          </a:xfrm>
        </p:spPr>
        <p:txBody>
          <a:bodyPr>
            <a:normAutofit fontScale="70000" lnSpcReduction="20000"/>
          </a:bodyPr>
          <a:lstStyle/>
          <a:p>
            <a:r>
              <a:rPr lang="en-US"/>
              <a:t>Wavefront error changes from thermal drift</a:t>
            </a:r>
          </a:p>
          <a:p>
            <a:pPr lvl="1"/>
            <a:r>
              <a:rPr lang="en-US"/>
              <a:t>Z4 – Z45 (Noll ordering)</a:t>
            </a:r>
          </a:p>
          <a:p>
            <a:pPr lvl="1"/>
            <a:r>
              <a:rPr lang="en-US"/>
              <a:t>Z4 – Z11 LOWFS sensed &amp; corrected with measurement &amp; DM errors</a:t>
            </a:r>
          </a:p>
          <a:p>
            <a:r>
              <a:rPr lang="en-US"/>
              <a:t>LOWFS/C</a:t>
            </a:r>
          </a:p>
          <a:p>
            <a:pPr lvl="1"/>
            <a:r>
              <a:rPr lang="en-US"/>
              <a:t>Star brightness-dependent measurement errors (but no color terms)</a:t>
            </a:r>
          </a:p>
          <a:p>
            <a:pPr lvl="1"/>
            <a:r>
              <a:rPr lang="en-US"/>
              <a:t>15 bit DM DAC with gain errors</a:t>
            </a:r>
          </a:p>
          <a:p>
            <a:r>
              <a:rPr lang="en-US"/>
              <a:t>Beam shears</a:t>
            </a:r>
          </a:p>
          <a:p>
            <a:pPr lvl="1"/>
            <a:r>
              <a:rPr lang="en-US"/>
              <a:t>Instrument carrier (IC) to CGI shear (displacement directly from structural model)</a:t>
            </a:r>
          </a:p>
          <a:p>
            <a:pPr lvl="1"/>
            <a:r>
              <a:rPr lang="en-US"/>
              <a:t>Shears at all optics will be computed in full model for OS10</a:t>
            </a:r>
          </a:p>
          <a:p>
            <a:r>
              <a:rPr lang="en-US"/>
              <a:t>DM thermal drift (from mini-STOP CGI-only model)</a:t>
            </a:r>
          </a:p>
          <a:p>
            <a:pPr lvl="1"/>
            <a:r>
              <a:rPr lang="en-US"/>
              <a:t>Will be computed in full model for OS10</a:t>
            </a:r>
          </a:p>
          <a:p>
            <a:r>
              <a:rPr lang="en-US"/>
              <a:t>Pointing (LOWFS-corrected) jitter</a:t>
            </a:r>
          </a:p>
          <a:p>
            <a:r>
              <a:rPr lang="en-US"/>
              <a:t>All optical aberrations, including polarization &amp; FPM fabrication errors</a:t>
            </a:r>
          </a:p>
          <a:p>
            <a:r>
              <a:rPr lang="en-US"/>
              <a:t>EMCCD noise</a:t>
            </a:r>
          </a:p>
          <a:p>
            <a:pPr lvl="1"/>
            <a:r>
              <a:rPr lang="en-US"/>
              <a:t>No cosmic rays or traps in this set</a:t>
            </a:r>
          </a:p>
        </p:txBody>
      </p:sp>
      <p:sp>
        <p:nvSpPr>
          <p:cNvPr id="4" name="Slide Number Placeholder 3">
            <a:extLst>
              <a:ext uri="{FF2B5EF4-FFF2-40B4-BE49-F238E27FC236}">
                <a16:creationId xmlns:a16="http://schemas.microsoft.com/office/drawing/2014/main" id="{679B82DB-B964-4505-A9CF-CE54D3942341}"/>
              </a:ext>
            </a:extLst>
          </p:cNvPr>
          <p:cNvSpPr>
            <a:spLocks noGrp="1"/>
          </p:cNvSpPr>
          <p:nvPr>
            <p:ph type="sldNum" sz="quarter" idx="12"/>
          </p:nvPr>
        </p:nvSpPr>
        <p:spPr/>
        <p:txBody>
          <a:bodyPr/>
          <a:lstStyle/>
          <a:p>
            <a:fld id="{39CF7D67-3BB2-432C-AA83-7A0693929AB9}" type="slidenum">
              <a:rPr lang="en-US" smtClean="0"/>
              <a:t>7</a:t>
            </a:fld>
            <a:endParaRPr lang="en-US"/>
          </a:p>
        </p:txBody>
      </p:sp>
    </p:spTree>
    <p:extLst>
      <p:ext uri="{BB962C8B-B14F-4D97-AF65-F5344CB8AC3E}">
        <p14:creationId xmlns:p14="http://schemas.microsoft.com/office/powerpoint/2010/main" val="262794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8529E0-AC4E-4206-8637-B0BED2316CCA}"/>
              </a:ext>
            </a:extLst>
          </p:cNvPr>
          <p:cNvSpPr>
            <a:spLocks noGrp="1"/>
          </p:cNvSpPr>
          <p:nvPr>
            <p:ph type="title"/>
          </p:nvPr>
        </p:nvSpPr>
        <p:spPr>
          <a:xfrm>
            <a:off x="838200" y="113442"/>
            <a:ext cx="10515600" cy="882854"/>
          </a:xfrm>
        </p:spPr>
        <p:txBody>
          <a:bodyPr>
            <a:normAutofit/>
          </a:bodyPr>
          <a:lstStyle/>
          <a:p>
            <a:pPr algn="ctr"/>
            <a:r>
              <a:rPr lang="en-US" sz="4000"/>
              <a:t>Modeling Uncertainty Factors (MUFs)</a:t>
            </a:r>
          </a:p>
        </p:txBody>
      </p:sp>
      <p:sp>
        <p:nvSpPr>
          <p:cNvPr id="3" name="Content Placeholder 2">
            <a:extLst>
              <a:ext uri="{FF2B5EF4-FFF2-40B4-BE49-F238E27FC236}">
                <a16:creationId xmlns:a16="http://schemas.microsoft.com/office/drawing/2014/main" id="{18F35931-389D-4E5C-9CB7-2B13F687A52F}"/>
              </a:ext>
            </a:extLst>
          </p:cNvPr>
          <p:cNvSpPr>
            <a:spLocks noGrp="1"/>
          </p:cNvSpPr>
          <p:nvPr>
            <p:ph idx="1"/>
          </p:nvPr>
        </p:nvSpPr>
        <p:spPr>
          <a:xfrm>
            <a:off x="2317877" y="1337487"/>
            <a:ext cx="8870004" cy="4351338"/>
          </a:xfrm>
        </p:spPr>
        <p:txBody>
          <a:bodyPr/>
          <a:lstStyle/>
          <a:p>
            <a:r>
              <a:rPr lang="en-US"/>
              <a:t>No thermal MUF</a:t>
            </a:r>
          </a:p>
          <a:p>
            <a:r>
              <a:rPr lang="en-US"/>
              <a:t>2x structural deformation MUF</a:t>
            </a:r>
          </a:p>
          <a:p>
            <a:pPr lvl="1"/>
            <a:r>
              <a:rPr lang="en-US"/>
              <a:t>increases beam shear, wavefront error drift by 2x</a:t>
            </a:r>
          </a:p>
          <a:p>
            <a:r>
              <a:rPr lang="en-US"/>
              <a:t>Frequency-dependent jitter MUFs</a:t>
            </a:r>
          </a:p>
          <a:p>
            <a:pPr lvl="1"/>
            <a:r>
              <a:rPr lang="en-US"/>
              <a:t>3x (&lt;20 Hz), 4.27x (40-100 Hz), 8x (&gt;100 Hz)</a:t>
            </a:r>
          </a:p>
          <a:p>
            <a:pPr lvl="2"/>
            <a:r>
              <a:rPr lang="en-US"/>
              <a:t>In Phase A, OS6: 2.07x (&lt;20 Hz), 4.27x (&gt;40 Hz)</a:t>
            </a:r>
          </a:p>
          <a:p>
            <a:r>
              <a:rPr lang="en-US"/>
              <a:t>CGI sensitivity MUFs</a:t>
            </a:r>
          </a:p>
          <a:p>
            <a:pPr lvl="1"/>
            <a:r>
              <a:rPr lang="en-US"/>
              <a:t>2x contrast sensitivity to low-order errors (jitter, polarization)</a:t>
            </a:r>
          </a:p>
          <a:p>
            <a:pPr lvl="1"/>
            <a:r>
              <a:rPr lang="en-US"/>
              <a:t>1.5x polarization aberrations</a:t>
            </a:r>
          </a:p>
          <a:p>
            <a:pPr lvl="1"/>
            <a:r>
              <a:rPr lang="en-US"/>
              <a:t>2x starting contrast</a:t>
            </a:r>
          </a:p>
        </p:txBody>
      </p:sp>
      <p:sp>
        <p:nvSpPr>
          <p:cNvPr id="4" name="Left Brace 3">
            <a:extLst>
              <a:ext uri="{FF2B5EF4-FFF2-40B4-BE49-F238E27FC236}">
                <a16:creationId xmlns:a16="http://schemas.microsoft.com/office/drawing/2014/main" id="{6B1AB307-F2AA-4BA0-8E87-F5161DFF0861}"/>
              </a:ext>
            </a:extLst>
          </p:cNvPr>
          <p:cNvSpPr/>
          <p:nvPr/>
        </p:nvSpPr>
        <p:spPr>
          <a:xfrm>
            <a:off x="2043881" y="1382882"/>
            <a:ext cx="162128" cy="2522225"/>
          </a:xfrm>
          <a:prstGeom prst="lef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TextBox 4">
            <a:extLst>
              <a:ext uri="{FF2B5EF4-FFF2-40B4-BE49-F238E27FC236}">
                <a16:creationId xmlns:a16="http://schemas.microsoft.com/office/drawing/2014/main" id="{746EB1B7-F85E-4D0F-8310-687A77AE670B}"/>
              </a:ext>
            </a:extLst>
          </p:cNvPr>
          <p:cNvSpPr txBox="1"/>
          <p:nvPr/>
        </p:nvSpPr>
        <p:spPr>
          <a:xfrm>
            <a:off x="886912" y="2144316"/>
            <a:ext cx="990977" cy="646331"/>
          </a:xfrm>
          <a:prstGeom prst="rect">
            <a:avLst/>
          </a:prstGeom>
          <a:noFill/>
        </p:spPr>
        <p:txBody>
          <a:bodyPr wrap="none" rtlCol="0">
            <a:spAutoFit/>
          </a:bodyPr>
          <a:lstStyle/>
          <a:p>
            <a:pPr algn="ctr"/>
            <a:r>
              <a:rPr lang="en-US">
                <a:solidFill>
                  <a:srgbClr val="4472C4"/>
                </a:solidFill>
              </a:rPr>
              <a:t>Always</a:t>
            </a:r>
          </a:p>
          <a:p>
            <a:pPr algn="ctr"/>
            <a:r>
              <a:rPr lang="en-US">
                <a:solidFill>
                  <a:srgbClr val="4472C4"/>
                </a:solidFill>
              </a:rPr>
              <a:t>included</a:t>
            </a:r>
          </a:p>
        </p:txBody>
      </p:sp>
      <p:sp>
        <p:nvSpPr>
          <p:cNvPr id="6" name="Slide Number Placeholder 5">
            <a:extLst>
              <a:ext uri="{FF2B5EF4-FFF2-40B4-BE49-F238E27FC236}">
                <a16:creationId xmlns:a16="http://schemas.microsoft.com/office/drawing/2014/main" id="{AF9A6348-F4FE-4062-817D-5B8720D5228B}"/>
              </a:ext>
            </a:extLst>
          </p:cNvPr>
          <p:cNvSpPr>
            <a:spLocks noGrp="1"/>
          </p:cNvSpPr>
          <p:nvPr>
            <p:ph type="sldNum" sz="quarter" idx="12"/>
          </p:nvPr>
        </p:nvSpPr>
        <p:spPr/>
        <p:txBody>
          <a:bodyPr/>
          <a:lstStyle/>
          <a:p>
            <a:fld id="{39CF7D67-3BB2-432C-AA83-7A0693929AB9}" type="slidenum">
              <a:rPr lang="en-US" smtClean="0"/>
              <a:t>8</a:t>
            </a:fld>
            <a:endParaRPr lang="en-US"/>
          </a:p>
        </p:txBody>
      </p:sp>
      <p:sp>
        <p:nvSpPr>
          <p:cNvPr id="7" name="Left Brace 6">
            <a:extLst>
              <a:ext uri="{FF2B5EF4-FFF2-40B4-BE49-F238E27FC236}">
                <a16:creationId xmlns:a16="http://schemas.microsoft.com/office/drawing/2014/main" id="{2217C3AF-532A-4EE1-BFC9-8E4F3CD81162}"/>
              </a:ext>
            </a:extLst>
          </p:cNvPr>
          <p:cNvSpPr/>
          <p:nvPr/>
        </p:nvSpPr>
        <p:spPr>
          <a:xfrm>
            <a:off x="2043881" y="4083862"/>
            <a:ext cx="162128" cy="1478164"/>
          </a:xfrm>
          <a:prstGeom prst="lef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TextBox 7">
            <a:extLst>
              <a:ext uri="{FF2B5EF4-FFF2-40B4-BE49-F238E27FC236}">
                <a16:creationId xmlns:a16="http://schemas.microsoft.com/office/drawing/2014/main" id="{1C31423B-3C83-487C-B1D8-04BDF99C0B1F}"/>
              </a:ext>
            </a:extLst>
          </p:cNvPr>
          <p:cNvSpPr txBox="1"/>
          <p:nvPr/>
        </p:nvSpPr>
        <p:spPr>
          <a:xfrm>
            <a:off x="726671" y="4201145"/>
            <a:ext cx="1162498" cy="923330"/>
          </a:xfrm>
          <a:prstGeom prst="rect">
            <a:avLst/>
          </a:prstGeom>
          <a:noFill/>
        </p:spPr>
        <p:txBody>
          <a:bodyPr wrap="none" rtlCol="0">
            <a:spAutoFit/>
          </a:bodyPr>
          <a:lstStyle/>
          <a:p>
            <a:pPr algn="ctr"/>
            <a:r>
              <a:rPr lang="en-US">
                <a:solidFill>
                  <a:srgbClr val="4472C4"/>
                </a:solidFill>
              </a:rPr>
              <a:t>Included</a:t>
            </a:r>
          </a:p>
          <a:p>
            <a:pPr algn="ctr"/>
            <a:r>
              <a:rPr lang="en-US">
                <a:solidFill>
                  <a:srgbClr val="4472C4"/>
                </a:solidFill>
              </a:rPr>
              <a:t>only when</a:t>
            </a:r>
          </a:p>
          <a:p>
            <a:pPr algn="ctr"/>
            <a:r>
              <a:rPr lang="en-US">
                <a:solidFill>
                  <a:srgbClr val="4472C4"/>
                </a:solidFill>
              </a:rPr>
              <a:t>specified</a:t>
            </a:r>
          </a:p>
        </p:txBody>
      </p:sp>
    </p:spTree>
    <p:extLst>
      <p:ext uri="{BB962C8B-B14F-4D97-AF65-F5344CB8AC3E}">
        <p14:creationId xmlns:p14="http://schemas.microsoft.com/office/powerpoint/2010/main" val="3542497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8FBE971-1654-4973-9CE9-31A6604F8BA3}"/>
              </a:ext>
            </a:extLst>
          </p:cNvPr>
          <p:cNvPicPr>
            <a:picLocks noChangeAspect="1"/>
          </p:cNvPicPr>
          <p:nvPr/>
        </p:nvPicPr>
        <p:blipFill>
          <a:blip r:embed="rId2"/>
          <a:stretch>
            <a:fillRect/>
          </a:stretch>
        </p:blipFill>
        <p:spPr>
          <a:xfrm>
            <a:off x="3161617" y="1118531"/>
            <a:ext cx="5868766" cy="4068350"/>
          </a:xfrm>
          <a:prstGeom prst="rect">
            <a:avLst/>
          </a:prstGeom>
        </p:spPr>
      </p:pic>
      <p:sp>
        <p:nvSpPr>
          <p:cNvPr id="6" name="TextBox 5">
            <a:extLst>
              <a:ext uri="{FF2B5EF4-FFF2-40B4-BE49-F238E27FC236}">
                <a16:creationId xmlns:a16="http://schemas.microsoft.com/office/drawing/2014/main" id="{7EEF9AB4-69B1-4148-82FE-B3E090FAA541}"/>
              </a:ext>
            </a:extLst>
          </p:cNvPr>
          <p:cNvSpPr txBox="1"/>
          <p:nvPr/>
        </p:nvSpPr>
        <p:spPr>
          <a:xfrm>
            <a:off x="8067679" y="2514532"/>
            <a:ext cx="541623" cy="276999"/>
          </a:xfrm>
          <a:prstGeom prst="rect">
            <a:avLst/>
          </a:prstGeom>
          <a:noFill/>
        </p:spPr>
        <p:txBody>
          <a:bodyPr wrap="none" rtlCol="0">
            <a:spAutoFit/>
          </a:bodyPr>
          <a:lstStyle/>
          <a:p>
            <a:r>
              <a:rPr lang="en-US" sz="1200"/>
              <a:t>Focus</a:t>
            </a:r>
          </a:p>
        </p:txBody>
      </p:sp>
      <p:sp>
        <p:nvSpPr>
          <p:cNvPr id="7" name="TextBox 6">
            <a:extLst>
              <a:ext uri="{FF2B5EF4-FFF2-40B4-BE49-F238E27FC236}">
                <a16:creationId xmlns:a16="http://schemas.microsoft.com/office/drawing/2014/main" id="{87E68CA3-C4D4-46B2-A9E0-91777587DB2D}"/>
              </a:ext>
            </a:extLst>
          </p:cNvPr>
          <p:cNvSpPr txBox="1"/>
          <p:nvPr/>
        </p:nvSpPr>
        <p:spPr>
          <a:xfrm>
            <a:off x="8067678" y="2709793"/>
            <a:ext cx="737574" cy="276999"/>
          </a:xfrm>
          <a:prstGeom prst="rect">
            <a:avLst/>
          </a:prstGeom>
          <a:noFill/>
        </p:spPr>
        <p:txBody>
          <a:bodyPr wrap="none" rtlCol="0">
            <a:spAutoFit/>
          </a:bodyPr>
          <a:lstStyle/>
          <a:p>
            <a:r>
              <a:rPr lang="en-US" sz="1200">
                <a:solidFill>
                  <a:srgbClr val="FF0000"/>
                </a:solidFill>
              </a:rPr>
              <a:t>45° Astig</a:t>
            </a:r>
          </a:p>
        </p:txBody>
      </p:sp>
      <p:sp>
        <p:nvSpPr>
          <p:cNvPr id="8" name="TextBox 7">
            <a:extLst>
              <a:ext uri="{FF2B5EF4-FFF2-40B4-BE49-F238E27FC236}">
                <a16:creationId xmlns:a16="http://schemas.microsoft.com/office/drawing/2014/main" id="{E8B7E2BA-C7A6-4595-BEA7-0046046F6BDC}"/>
              </a:ext>
            </a:extLst>
          </p:cNvPr>
          <p:cNvSpPr txBox="1"/>
          <p:nvPr/>
        </p:nvSpPr>
        <p:spPr>
          <a:xfrm>
            <a:off x="8067679" y="1957321"/>
            <a:ext cx="659027" cy="276999"/>
          </a:xfrm>
          <a:prstGeom prst="rect">
            <a:avLst/>
          </a:prstGeom>
          <a:noFill/>
        </p:spPr>
        <p:txBody>
          <a:bodyPr wrap="none" rtlCol="0">
            <a:spAutoFit/>
          </a:bodyPr>
          <a:lstStyle/>
          <a:p>
            <a:r>
              <a:rPr lang="en-US" sz="1200">
                <a:solidFill>
                  <a:srgbClr val="00C800"/>
                </a:solidFill>
              </a:rPr>
              <a:t>0° Astig</a:t>
            </a:r>
          </a:p>
        </p:txBody>
      </p:sp>
      <p:sp>
        <p:nvSpPr>
          <p:cNvPr id="9" name="TextBox 8">
            <a:extLst>
              <a:ext uri="{FF2B5EF4-FFF2-40B4-BE49-F238E27FC236}">
                <a16:creationId xmlns:a16="http://schemas.microsoft.com/office/drawing/2014/main" id="{9288AC5F-EAC6-49FB-9C49-B6162399B4D0}"/>
              </a:ext>
            </a:extLst>
          </p:cNvPr>
          <p:cNvSpPr txBox="1"/>
          <p:nvPr/>
        </p:nvSpPr>
        <p:spPr>
          <a:xfrm>
            <a:off x="8067679" y="2886008"/>
            <a:ext cx="655949" cy="276999"/>
          </a:xfrm>
          <a:prstGeom prst="rect">
            <a:avLst/>
          </a:prstGeom>
          <a:noFill/>
        </p:spPr>
        <p:txBody>
          <a:bodyPr wrap="none" rtlCol="0">
            <a:spAutoFit/>
          </a:bodyPr>
          <a:lstStyle/>
          <a:p>
            <a:r>
              <a:rPr lang="en-US" sz="1200">
                <a:solidFill>
                  <a:srgbClr val="00B4B4"/>
                </a:solidFill>
              </a:rPr>
              <a:t>Y Coma</a:t>
            </a:r>
          </a:p>
        </p:txBody>
      </p:sp>
      <p:sp>
        <p:nvSpPr>
          <p:cNvPr id="10" name="TextBox 9">
            <a:extLst>
              <a:ext uri="{FF2B5EF4-FFF2-40B4-BE49-F238E27FC236}">
                <a16:creationId xmlns:a16="http://schemas.microsoft.com/office/drawing/2014/main" id="{B64EBA87-83B1-4769-AEE1-9E5EE8B72B94}"/>
              </a:ext>
            </a:extLst>
          </p:cNvPr>
          <p:cNvSpPr txBox="1"/>
          <p:nvPr/>
        </p:nvSpPr>
        <p:spPr>
          <a:xfrm>
            <a:off x="8067678" y="2247821"/>
            <a:ext cx="660758" cy="276999"/>
          </a:xfrm>
          <a:prstGeom prst="rect">
            <a:avLst/>
          </a:prstGeom>
          <a:noFill/>
        </p:spPr>
        <p:txBody>
          <a:bodyPr wrap="none" rtlCol="0">
            <a:spAutoFit/>
          </a:bodyPr>
          <a:lstStyle/>
          <a:p>
            <a:r>
              <a:rPr lang="en-US" sz="1200">
                <a:solidFill>
                  <a:srgbClr val="FF8000"/>
                </a:solidFill>
              </a:rPr>
              <a:t>X Coma</a:t>
            </a:r>
          </a:p>
        </p:txBody>
      </p:sp>
      <p:sp>
        <p:nvSpPr>
          <p:cNvPr id="11" name="TextBox 10">
            <a:extLst>
              <a:ext uri="{FF2B5EF4-FFF2-40B4-BE49-F238E27FC236}">
                <a16:creationId xmlns:a16="http://schemas.microsoft.com/office/drawing/2014/main" id="{5CAA7257-7ACC-4BBC-ABE6-422F7CD86493}"/>
              </a:ext>
            </a:extLst>
          </p:cNvPr>
          <p:cNvSpPr txBox="1"/>
          <p:nvPr/>
        </p:nvSpPr>
        <p:spPr>
          <a:xfrm>
            <a:off x="5391150" y="776219"/>
            <a:ext cx="1961114" cy="369332"/>
          </a:xfrm>
          <a:prstGeom prst="rect">
            <a:avLst/>
          </a:prstGeom>
          <a:noFill/>
        </p:spPr>
        <p:txBody>
          <a:bodyPr wrap="none" rtlCol="0">
            <a:spAutoFit/>
          </a:bodyPr>
          <a:lstStyle/>
          <a:p>
            <a:r>
              <a:rPr lang="en-US"/>
              <a:t>OS9 Zernikes Z4-Z8</a:t>
            </a:r>
          </a:p>
        </p:txBody>
      </p:sp>
      <p:sp>
        <p:nvSpPr>
          <p:cNvPr id="12" name="TextBox 11">
            <a:extLst>
              <a:ext uri="{FF2B5EF4-FFF2-40B4-BE49-F238E27FC236}">
                <a16:creationId xmlns:a16="http://schemas.microsoft.com/office/drawing/2014/main" id="{F97EF5C2-EFE3-486A-BE07-DC53C5B091FA}"/>
              </a:ext>
            </a:extLst>
          </p:cNvPr>
          <p:cNvSpPr txBox="1"/>
          <p:nvPr/>
        </p:nvSpPr>
        <p:spPr>
          <a:xfrm>
            <a:off x="1524001" y="1446141"/>
            <a:ext cx="2020425" cy="584775"/>
          </a:xfrm>
          <a:prstGeom prst="rect">
            <a:avLst/>
          </a:prstGeom>
          <a:noFill/>
        </p:spPr>
        <p:txBody>
          <a:bodyPr wrap="none" rtlCol="0">
            <a:spAutoFit/>
          </a:bodyPr>
          <a:lstStyle/>
          <a:p>
            <a:pPr algn="ctr"/>
            <a:r>
              <a:rPr lang="en-US" sz="1600" i="1">
                <a:solidFill>
                  <a:srgbClr val="0070C0"/>
                </a:solidFill>
              </a:rPr>
              <a:t>Grey regions are time </a:t>
            </a:r>
          </a:p>
          <a:p>
            <a:pPr algn="ctr"/>
            <a:r>
              <a:rPr lang="en-US" sz="1600" i="1">
                <a:solidFill>
                  <a:srgbClr val="0070C0"/>
                </a:solidFill>
              </a:rPr>
              <a:t>on reference star</a:t>
            </a:r>
          </a:p>
        </p:txBody>
      </p:sp>
      <p:sp>
        <p:nvSpPr>
          <p:cNvPr id="2" name="TextBox 1">
            <a:extLst>
              <a:ext uri="{FF2B5EF4-FFF2-40B4-BE49-F238E27FC236}">
                <a16:creationId xmlns:a16="http://schemas.microsoft.com/office/drawing/2014/main" id="{D5C5F45C-DDCE-45E3-BF16-616514C5619A}"/>
              </a:ext>
            </a:extLst>
          </p:cNvPr>
          <p:cNvSpPr txBox="1"/>
          <p:nvPr/>
        </p:nvSpPr>
        <p:spPr>
          <a:xfrm>
            <a:off x="3997486" y="5190370"/>
            <a:ext cx="643189" cy="307777"/>
          </a:xfrm>
          <a:prstGeom prst="rect">
            <a:avLst/>
          </a:prstGeom>
          <a:noFill/>
        </p:spPr>
        <p:txBody>
          <a:bodyPr wrap="none" rtlCol="0">
            <a:spAutoFit/>
          </a:bodyPr>
          <a:lstStyle/>
          <a:p>
            <a:pPr algn="ctr"/>
            <a:r>
              <a:rPr lang="en-US" sz="1400">
                <a:solidFill>
                  <a:srgbClr val="FF0000"/>
                </a:solidFill>
              </a:rPr>
              <a:t>Ref #1</a:t>
            </a:r>
          </a:p>
        </p:txBody>
      </p:sp>
      <p:sp>
        <p:nvSpPr>
          <p:cNvPr id="14" name="TextBox 13">
            <a:extLst>
              <a:ext uri="{FF2B5EF4-FFF2-40B4-BE49-F238E27FC236}">
                <a16:creationId xmlns:a16="http://schemas.microsoft.com/office/drawing/2014/main" id="{6BA822B9-EFB3-4C92-80D1-008176D7C77B}"/>
              </a:ext>
            </a:extLst>
          </p:cNvPr>
          <p:cNvSpPr txBox="1"/>
          <p:nvPr/>
        </p:nvSpPr>
        <p:spPr>
          <a:xfrm>
            <a:off x="5568022" y="5190370"/>
            <a:ext cx="643189" cy="307777"/>
          </a:xfrm>
          <a:prstGeom prst="rect">
            <a:avLst/>
          </a:prstGeom>
          <a:noFill/>
        </p:spPr>
        <p:txBody>
          <a:bodyPr wrap="none" rtlCol="0">
            <a:spAutoFit/>
          </a:bodyPr>
          <a:lstStyle/>
          <a:p>
            <a:pPr algn="ctr"/>
            <a:r>
              <a:rPr lang="en-US" sz="1400">
                <a:solidFill>
                  <a:srgbClr val="FF0000"/>
                </a:solidFill>
              </a:rPr>
              <a:t>Ref #3</a:t>
            </a:r>
          </a:p>
        </p:txBody>
      </p:sp>
      <p:sp>
        <p:nvSpPr>
          <p:cNvPr id="15" name="TextBox 14">
            <a:extLst>
              <a:ext uri="{FF2B5EF4-FFF2-40B4-BE49-F238E27FC236}">
                <a16:creationId xmlns:a16="http://schemas.microsoft.com/office/drawing/2014/main" id="{26007323-C771-42EB-ADFF-FDF869AA08E6}"/>
              </a:ext>
            </a:extLst>
          </p:cNvPr>
          <p:cNvSpPr txBox="1"/>
          <p:nvPr/>
        </p:nvSpPr>
        <p:spPr>
          <a:xfrm>
            <a:off x="6234881" y="5479818"/>
            <a:ext cx="643189" cy="307777"/>
          </a:xfrm>
          <a:prstGeom prst="rect">
            <a:avLst/>
          </a:prstGeom>
          <a:noFill/>
        </p:spPr>
        <p:txBody>
          <a:bodyPr wrap="none" rtlCol="0">
            <a:spAutoFit/>
          </a:bodyPr>
          <a:lstStyle/>
          <a:p>
            <a:pPr algn="ctr"/>
            <a:r>
              <a:rPr lang="en-US" sz="1400">
                <a:solidFill>
                  <a:srgbClr val="FF0000"/>
                </a:solidFill>
              </a:rPr>
              <a:t>Ref #4</a:t>
            </a:r>
          </a:p>
        </p:txBody>
      </p:sp>
      <p:sp>
        <p:nvSpPr>
          <p:cNvPr id="16" name="TextBox 15">
            <a:extLst>
              <a:ext uri="{FF2B5EF4-FFF2-40B4-BE49-F238E27FC236}">
                <a16:creationId xmlns:a16="http://schemas.microsoft.com/office/drawing/2014/main" id="{486E5319-BD81-4FF7-A4DD-33FEBC90CBF6}"/>
              </a:ext>
            </a:extLst>
          </p:cNvPr>
          <p:cNvSpPr txBox="1"/>
          <p:nvPr/>
        </p:nvSpPr>
        <p:spPr>
          <a:xfrm>
            <a:off x="6980675" y="5190370"/>
            <a:ext cx="643189" cy="307777"/>
          </a:xfrm>
          <a:prstGeom prst="rect">
            <a:avLst/>
          </a:prstGeom>
          <a:noFill/>
        </p:spPr>
        <p:txBody>
          <a:bodyPr wrap="none" rtlCol="0">
            <a:spAutoFit/>
          </a:bodyPr>
          <a:lstStyle/>
          <a:p>
            <a:pPr algn="ctr"/>
            <a:r>
              <a:rPr lang="en-US" sz="1400">
                <a:solidFill>
                  <a:srgbClr val="FF0000"/>
                </a:solidFill>
              </a:rPr>
              <a:t>Ref #5</a:t>
            </a:r>
          </a:p>
        </p:txBody>
      </p:sp>
      <p:sp>
        <p:nvSpPr>
          <p:cNvPr id="17" name="TextBox 16">
            <a:extLst>
              <a:ext uri="{FF2B5EF4-FFF2-40B4-BE49-F238E27FC236}">
                <a16:creationId xmlns:a16="http://schemas.microsoft.com/office/drawing/2014/main" id="{95C7B847-CE02-46CC-A74A-CFBA1B1A4465}"/>
              </a:ext>
            </a:extLst>
          </p:cNvPr>
          <p:cNvSpPr txBox="1"/>
          <p:nvPr/>
        </p:nvSpPr>
        <p:spPr>
          <a:xfrm>
            <a:off x="7759372" y="5479818"/>
            <a:ext cx="643189" cy="307777"/>
          </a:xfrm>
          <a:prstGeom prst="rect">
            <a:avLst/>
          </a:prstGeom>
          <a:noFill/>
        </p:spPr>
        <p:txBody>
          <a:bodyPr wrap="none" rtlCol="0">
            <a:spAutoFit/>
          </a:bodyPr>
          <a:lstStyle/>
          <a:p>
            <a:pPr algn="ctr"/>
            <a:r>
              <a:rPr lang="en-US" sz="1400">
                <a:solidFill>
                  <a:srgbClr val="FF0000"/>
                </a:solidFill>
              </a:rPr>
              <a:t>Ref #6</a:t>
            </a:r>
          </a:p>
        </p:txBody>
      </p:sp>
      <p:cxnSp>
        <p:nvCxnSpPr>
          <p:cNvPr id="4" name="Straight Arrow Connector 3">
            <a:extLst>
              <a:ext uri="{FF2B5EF4-FFF2-40B4-BE49-F238E27FC236}">
                <a16:creationId xmlns:a16="http://schemas.microsoft.com/office/drawing/2014/main" id="{46DF0E59-FC42-41F0-988A-F1B90DC05896}"/>
              </a:ext>
            </a:extLst>
          </p:cNvPr>
          <p:cNvCxnSpPr/>
          <p:nvPr/>
        </p:nvCxnSpPr>
        <p:spPr>
          <a:xfrm flipV="1">
            <a:off x="4319079" y="4664097"/>
            <a:ext cx="0" cy="52278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48719955-0D47-4F7B-A09A-C726B6674456}"/>
              </a:ext>
            </a:extLst>
          </p:cNvPr>
          <p:cNvCxnSpPr/>
          <p:nvPr/>
        </p:nvCxnSpPr>
        <p:spPr>
          <a:xfrm flipV="1">
            <a:off x="5760850" y="4665198"/>
            <a:ext cx="0" cy="52278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DBC614F5-BCFF-4D13-925F-65E2355E8F74}"/>
              </a:ext>
            </a:extLst>
          </p:cNvPr>
          <p:cNvCxnSpPr/>
          <p:nvPr/>
        </p:nvCxnSpPr>
        <p:spPr>
          <a:xfrm flipV="1">
            <a:off x="7169731" y="4666299"/>
            <a:ext cx="0" cy="52278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16806F8E-B6F0-44F7-BDCB-DCF4C84DC112}"/>
              </a:ext>
            </a:extLst>
          </p:cNvPr>
          <p:cNvCxnSpPr>
            <a:cxnSpLocks/>
          </p:cNvCxnSpPr>
          <p:nvPr/>
        </p:nvCxnSpPr>
        <p:spPr>
          <a:xfrm flipV="1">
            <a:off x="5254310" y="4678355"/>
            <a:ext cx="0" cy="80146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45F33F2D-25BB-41B9-B5D2-91611EBCF222}"/>
              </a:ext>
            </a:extLst>
          </p:cNvPr>
          <p:cNvCxnSpPr>
            <a:cxnSpLocks/>
          </p:cNvCxnSpPr>
          <p:nvPr/>
        </p:nvCxnSpPr>
        <p:spPr>
          <a:xfrm flipV="1">
            <a:off x="6682923" y="4679453"/>
            <a:ext cx="0" cy="80146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7D94F5CA-5663-4846-B0B5-4BC2A9A55BED}"/>
              </a:ext>
            </a:extLst>
          </p:cNvPr>
          <p:cNvCxnSpPr>
            <a:cxnSpLocks/>
          </p:cNvCxnSpPr>
          <p:nvPr/>
        </p:nvCxnSpPr>
        <p:spPr>
          <a:xfrm flipV="1">
            <a:off x="8091805" y="4680551"/>
            <a:ext cx="0" cy="80146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EABFA089-75A2-4789-B2CB-29CF398F4232}"/>
              </a:ext>
            </a:extLst>
          </p:cNvPr>
          <p:cNvSpPr txBox="1"/>
          <p:nvPr/>
        </p:nvSpPr>
        <p:spPr>
          <a:xfrm>
            <a:off x="4987340" y="5763790"/>
            <a:ext cx="670376" cy="307777"/>
          </a:xfrm>
          <a:prstGeom prst="rect">
            <a:avLst/>
          </a:prstGeom>
          <a:noFill/>
        </p:spPr>
        <p:txBody>
          <a:bodyPr wrap="none" rtlCol="0">
            <a:spAutoFit/>
          </a:bodyPr>
          <a:lstStyle/>
          <a:p>
            <a:pPr algn="ctr"/>
            <a:r>
              <a:rPr lang="en-US" sz="1400">
                <a:solidFill>
                  <a:srgbClr val="0070C0"/>
                </a:solidFill>
              </a:rPr>
              <a:t>EFC #1</a:t>
            </a:r>
          </a:p>
        </p:txBody>
      </p:sp>
      <p:sp>
        <p:nvSpPr>
          <p:cNvPr id="25" name="TextBox 24">
            <a:extLst>
              <a:ext uri="{FF2B5EF4-FFF2-40B4-BE49-F238E27FC236}">
                <a16:creationId xmlns:a16="http://schemas.microsoft.com/office/drawing/2014/main" id="{07457F69-0700-4F97-82A7-4B933F1938AF}"/>
              </a:ext>
            </a:extLst>
          </p:cNvPr>
          <p:cNvSpPr txBox="1"/>
          <p:nvPr/>
        </p:nvSpPr>
        <p:spPr>
          <a:xfrm>
            <a:off x="5351942" y="6113542"/>
            <a:ext cx="670376" cy="307777"/>
          </a:xfrm>
          <a:prstGeom prst="rect">
            <a:avLst/>
          </a:prstGeom>
          <a:noFill/>
        </p:spPr>
        <p:txBody>
          <a:bodyPr wrap="none" rtlCol="0">
            <a:spAutoFit/>
          </a:bodyPr>
          <a:lstStyle/>
          <a:p>
            <a:pPr algn="ctr"/>
            <a:r>
              <a:rPr lang="en-US" sz="1400">
                <a:solidFill>
                  <a:srgbClr val="0070C0"/>
                </a:solidFill>
              </a:rPr>
              <a:t>EFC #2</a:t>
            </a:r>
          </a:p>
        </p:txBody>
      </p:sp>
      <p:cxnSp>
        <p:nvCxnSpPr>
          <p:cNvPr id="26" name="Straight Arrow Connector 25">
            <a:extLst>
              <a:ext uri="{FF2B5EF4-FFF2-40B4-BE49-F238E27FC236}">
                <a16:creationId xmlns:a16="http://schemas.microsoft.com/office/drawing/2014/main" id="{ED9CFA2D-8E6A-4E16-B824-9B4DD3A6ED6C}"/>
              </a:ext>
            </a:extLst>
          </p:cNvPr>
          <p:cNvCxnSpPr>
            <a:cxnSpLocks/>
          </p:cNvCxnSpPr>
          <p:nvPr/>
        </p:nvCxnSpPr>
        <p:spPr>
          <a:xfrm flipV="1">
            <a:off x="5406710" y="4686031"/>
            <a:ext cx="0" cy="1123804"/>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B61DFA26-8DFE-4A8A-985C-B0CDA8471168}"/>
              </a:ext>
            </a:extLst>
          </p:cNvPr>
          <p:cNvSpPr txBox="1"/>
          <p:nvPr/>
        </p:nvSpPr>
        <p:spPr>
          <a:xfrm>
            <a:off x="4822221" y="5479818"/>
            <a:ext cx="643189" cy="307777"/>
          </a:xfrm>
          <a:prstGeom prst="rect">
            <a:avLst/>
          </a:prstGeom>
          <a:noFill/>
        </p:spPr>
        <p:txBody>
          <a:bodyPr wrap="none" rtlCol="0">
            <a:spAutoFit/>
          </a:bodyPr>
          <a:lstStyle/>
          <a:p>
            <a:pPr algn="ctr"/>
            <a:r>
              <a:rPr lang="en-US" sz="1400">
                <a:solidFill>
                  <a:srgbClr val="FF0000"/>
                </a:solidFill>
              </a:rPr>
              <a:t>Ref #2</a:t>
            </a:r>
          </a:p>
        </p:txBody>
      </p:sp>
      <p:cxnSp>
        <p:nvCxnSpPr>
          <p:cNvPr id="28" name="Straight Arrow Connector 27">
            <a:extLst>
              <a:ext uri="{FF2B5EF4-FFF2-40B4-BE49-F238E27FC236}">
                <a16:creationId xmlns:a16="http://schemas.microsoft.com/office/drawing/2014/main" id="{C9E5D1A0-3BB3-4963-8BFC-1FE722458625}"/>
              </a:ext>
            </a:extLst>
          </p:cNvPr>
          <p:cNvCxnSpPr>
            <a:cxnSpLocks/>
          </p:cNvCxnSpPr>
          <p:nvPr/>
        </p:nvCxnSpPr>
        <p:spPr>
          <a:xfrm flipV="1">
            <a:off x="5599809" y="4674117"/>
            <a:ext cx="0" cy="1478892"/>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5E9B268E-9FD7-4A17-A507-1F0219D1B121}"/>
              </a:ext>
            </a:extLst>
          </p:cNvPr>
          <p:cNvSpPr txBox="1"/>
          <p:nvPr/>
        </p:nvSpPr>
        <p:spPr>
          <a:xfrm>
            <a:off x="6415950" y="5758313"/>
            <a:ext cx="670376" cy="307777"/>
          </a:xfrm>
          <a:prstGeom prst="rect">
            <a:avLst/>
          </a:prstGeom>
          <a:noFill/>
        </p:spPr>
        <p:txBody>
          <a:bodyPr wrap="none" rtlCol="0">
            <a:spAutoFit/>
          </a:bodyPr>
          <a:lstStyle/>
          <a:p>
            <a:pPr algn="ctr"/>
            <a:r>
              <a:rPr lang="en-US" sz="1400">
                <a:solidFill>
                  <a:srgbClr val="0070C0"/>
                </a:solidFill>
              </a:rPr>
              <a:t>EFC #3</a:t>
            </a:r>
          </a:p>
        </p:txBody>
      </p:sp>
      <p:sp>
        <p:nvSpPr>
          <p:cNvPr id="33" name="TextBox 32">
            <a:extLst>
              <a:ext uri="{FF2B5EF4-FFF2-40B4-BE49-F238E27FC236}">
                <a16:creationId xmlns:a16="http://schemas.microsoft.com/office/drawing/2014/main" id="{4852E13C-B1BA-4C8E-A466-DA07580D50D4}"/>
              </a:ext>
            </a:extLst>
          </p:cNvPr>
          <p:cNvSpPr txBox="1"/>
          <p:nvPr/>
        </p:nvSpPr>
        <p:spPr>
          <a:xfrm>
            <a:off x="6780552" y="6108065"/>
            <a:ext cx="670376" cy="307777"/>
          </a:xfrm>
          <a:prstGeom prst="rect">
            <a:avLst/>
          </a:prstGeom>
          <a:noFill/>
        </p:spPr>
        <p:txBody>
          <a:bodyPr wrap="none" rtlCol="0">
            <a:spAutoFit/>
          </a:bodyPr>
          <a:lstStyle/>
          <a:p>
            <a:pPr algn="ctr"/>
            <a:r>
              <a:rPr lang="en-US" sz="1400">
                <a:solidFill>
                  <a:srgbClr val="0070C0"/>
                </a:solidFill>
              </a:rPr>
              <a:t>EFC #4</a:t>
            </a:r>
          </a:p>
        </p:txBody>
      </p:sp>
      <p:cxnSp>
        <p:nvCxnSpPr>
          <p:cNvPr id="34" name="Straight Arrow Connector 33">
            <a:extLst>
              <a:ext uri="{FF2B5EF4-FFF2-40B4-BE49-F238E27FC236}">
                <a16:creationId xmlns:a16="http://schemas.microsoft.com/office/drawing/2014/main" id="{6D73C64C-4E04-4E66-B991-C3426DF78851}"/>
              </a:ext>
            </a:extLst>
          </p:cNvPr>
          <p:cNvCxnSpPr>
            <a:cxnSpLocks/>
          </p:cNvCxnSpPr>
          <p:nvPr/>
        </p:nvCxnSpPr>
        <p:spPr>
          <a:xfrm flipV="1">
            <a:off x="6835320" y="4680554"/>
            <a:ext cx="0" cy="1123804"/>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ED3FB275-5B23-4BB5-A6D5-F4CEE312AB3B}"/>
              </a:ext>
            </a:extLst>
          </p:cNvPr>
          <p:cNvCxnSpPr>
            <a:cxnSpLocks/>
          </p:cNvCxnSpPr>
          <p:nvPr/>
        </p:nvCxnSpPr>
        <p:spPr>
          <a:xfrm flipV="1">
            <a:off x="7028419" y="4668640"/>
            <a:ext cx="0" cy="1478892"/>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6F9DD2FF-64EA-4588-886A-13E50C53ABD0}"/>
              </a:ext>
            </a:extLst>
          </p:cNvPr>
          <p:cNvSpPr>
            <a:spLocks noGrp="1"/>
          </p:cNvSpPr>
          <p:nvPr>
            <p:ph type="sldNum" sz="quarter" idx="12"/>
          </p:nvPr>
        </p:nvSpPr>
        <p:spPr/>
        <p:txBody>
          <a:bodyPr/>
          <a:lstStyle/>
          <a:p>
            <a:fld id="{39CF7D67-3BB2-432C-AA83-7A0693929AB9}" type="slidenum">
              <a:rPr lang="en-US" smtClean="0"/>
              <a:t>9</a:t>
            </a:fld>
            <a:endParaRPr lang="en-US"/>
          </a:p>
        </p:txBody>
      </p:sp>
      <p:sp>
        <p:nvSpPr>
          <p:cNvPr id="31" name="Title 1">
            <a:extLst>
              <a:ext uri="{FF2B5EF4-FFF2-40B4-BE49-F238E27FC236}">
                <a16:creationId xmlns:a16="http://schemas.microsoft.com/office/drawing/2014/main" id="{AEC92416-F372-4C3F-B2AB-25D05A06188F}"/>
              </a:ext>
            </a:extLst>
          </p:cNvPr>
          <p:cNvSpPr>
            <a:spLocks noGrp="1"/>
          </p:cNvSpPr>
          <p:nvPr>
            <p:ph type="title"/>
          </p:nvPr>
        </p:nvSpPr>
        <p:spPr>
          <a:xfrm>
            <a:off x="838200" y="47531"/>
            <a:ext cx="10515600" cy="772632"/>
          </a:xfrm>
        </p:spPr>
        <p:txBody>
          <a:bodyPr>
            <a:normAutofit/>
          </a:bodyPr>
          <a:lstStyle/>
          <a:p>
            <a:pPr algn="ctr"/>
            <a:r>
              <a:rPr lang="en-US" sz="3200"/>
              <a:t>Zernike changes from STOP modeling (pre-LOWFS/C)</a:t>
            </a:r>
          </a:p>
        </p:txBody>
      </p:sp>
    </p:spTree>
    <p:extLst>
      <p:ext uri="{BB962C8B-B14F-4D97-AF65-F5344CB8AC3E}">
        <p14:creationId xmlns:p14="http://schemas.microsoft.com/office/powerpoint/2010/main" val="75312883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3238</TotalTime>
  <Words>3291</Words>
  <Application>Microsoft Office PowerPoint</Application>
  <PresentationFormat>Widescreen</PresentationFormat>
  <Paragraphs>344</Paragraphs>
  <Slides>25</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25</vt:i4>
      </vt:variant>
    </vt:vector>
  </HeadingPairs>
  <TitlesOfParts>
    <vt:vector size="31" baseType="lpstr">
      <vt:lpstr>Arial</vt:lpstr>
      <vt:lpstr>Calibri</vt:lpstr>
      <vt:lpstr>Calibri Light</vt:lpstr>
      <vt:lpstr>Cambria</vt:lpstr>
      <vt:lpstr>Cambria Math</vt:lpstr>
      <vt:lpstr>Office Theme</vt:lpstr>
      <vt:lpstr>WFIRST CGI OS9 Time Series Simulations (Hybrid Lyot Coronagraph, Band 1)</vt:lpstr>
      <vt:lpstr>Results include contributions from:</vt:lpstr>
      <vt:lpstr>Some definitions</vt:lpstr>
      <vt:lpstr>OS9</vt:lpstr>
      <vt:lpstr>Modeling Timesteps</vt:lpstr>
      <vt:lpstr>Modeling Flow</vt:lpstr>
      <vt:lpstr>Errors Included in OS9</vt:lpstr>
      <vt:lpstr>Modeling Uncertainty Factors (MUFs)</vt:lpstr>
      <vt:lpstr>Zernike changes from STOP modeling (pre-LOWFS/C)</vt:lpstr>
      <vt:lpstr>Zernikes changes from STOP modeling (pre-LOWFS/C)</vt:lpstr>
      <vt:lpstr>Instrument Carrier/CGI interface pupil shear from STOP modeling (no MUF applied in plot)</vt:lpstr>
      <vt:lpstr>DM temperature change from STOP modeling</vt:lpstr>
      <vt:lpstr>OS9 Wheel Speeds</vt:lpstr>
      <vt:lpstr>OS9 Line-of-sight Jitter (Post-FSM)</vt:lpstr>
      <vt:lpstr>HLC Band 1 Simulations</vt:lpstr>
      <vt:lpstr>OS9 Time Series (HLC): With, without sensitivity MUFs (noiseless, infinite signal)</vt:lpstr>
      <vt:lpstr>Initial Timestep Normalized Intensity</vt:lpstr>
      <vt:lpstr>Target Star (47 UMa) Accumulated Exposures HLC, V = 5.04, Photon-counted frames</vt:lpstr>
      <vt:lpstr>EMCCD Image Processing</vt:lpstr>
      <vt:lpstr>RDI With Detector Noise Does not include rejection of high-jitter frames</vt:lpstr>
      <vt:lpstr>Files in OS9 Distribution (separate distributions are provided for with/without sensitivity MUFs)</vt:lpstr>
      <vt:lpstr>Offset Source Images</vt:lpstr>
      <vt:lpstr>OS9 Electric Field Distribution</vt:lpstr>
      <vt:lpstr>Common File Header Keywords</vt:lpstr>
      <vt:lpstr>Wavelengths, Spectral Weights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Krist, John E (3262)</dc:creator>
  <cp:lastModifiedBy>Krist, John E (3262)</cp:lastModifiedBy>
  <cp:revision>144</cp:revision>
  <dcterms:created xsi:type="dcterms:W3CDTF">2020-02-06T00:01:56Z</dcterms:created>
  <dcterms:modified xsi:type="dcterms:W3CDTF">2020-05-19T22:04:41Z</dcterms:modified>
</cp:coreProperties>
</file>