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4" r:id="rId2"/>
  </p:sldMasterIdLst>
  <p:notesMasterIdLst>
    <p:notesMasterId r:id="rId8"/>
  </p:notesMasterIdLst>
  <p:sldIdLst>
    <p:sldId id="389" r:id="rId3"/>
    <p:sldId id="382" r:id="rId4"/>
    <p:sldId id="383" r:id="rId5"/>
    <p:sldId id="384" r:id="rId6"/>
    <p:sldId id="392"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29"/>
  </p:normalViewPr>
  <p:slideViewPr>
    <p:cSldViewPr snapToGrid="0" snapToObjects="1">
      <p:cViewPr varScale="1">
        <p:scale>
          <a:sx n="115" d="100"/>
          <a:sy n="115" d="100"/>
        </p:scale>
        <p:origin x="47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704B17-0D59-AF45-ADDF-3238EC98EB4E}" type="datetimeFigureOut">
              <a:rPr lang="en-US" smtClean="0"/>
              <a:t>4/28/20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51A1FD-AF85-AF4C-AAAD-CE92E9FD52D9}" type="slidenum">
              <a:rPr lang="en-US" smtClean="0"/>
              <a:t>‹#›</a:t>
            </a:fld>
            <a:endParaRPr lang="en-US"/>
          </a:p>
        </p:txBody>
      </p:sp>
    </p:spTree>
    <p:extLst>
      <p:ext uri="{BB962C8B-B14F-4D97-AF65-F5344CB8AC3E}">
        <p14:creationId xmlns:p14="http://schemas.microsoft.com/office/powerpoint/2010/main" val="2945994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www.nasa.gov/" TargetMode="External"/><Relationship Id="rId3" Type="http://schemas.openxmlformats.org/officeDocument/2006/relationships/hyperlink" Target="http://hubblesite.org/images/gallery/56-hubble-telescope" TargetMode="External"/><Relationship Id="rId7" Type="http://schemas.openxmlformats.org/officeDocument/2006/relationships/hyperlink" Target="http://hubblesite.org/images/gallery/90-white-dwarfs"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hubblesite.org/images/gallery/2-stars" TargetMode="External"/><Relationship Id="rId5" Type="http://schemas.openxmlformats.org/officeDocument/2006/relationships/hyperlink" Target="http://hubblesite.org/images/gallery/91-observations" TargetMode="External"/><Relationship Id="rId4" Type="http://schemas.openxmlformats.org/officeDocument/2006/relationships/hyperlink" Target="http://hubblesite.org/images/gallery/68-multiple-star-systems" TargetMode="External"/><Relationship Id="rId9" Type="http://schemas.openxmlformats.org/officeDocument/2006/relationships/hyperlink" Target="http://www.stsci.edu/"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Imaging a planet around a nearby star is really challenging.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Imagine trying to see a firefly buzzing near a lighthouse. Now imagine that firefly is buzzing 20ft away from that lighthouse and you’re trying to see it from 1500 miles away (CA to MN). That’s what we can do today.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 see an Earth-like planet around a Sun-like star, we need to do 10,000 times better than that. Replace that firefly with a single cell of bioluminescent algae.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problem, of course, is that alga is lost under the glare of the lighthouse. The planet is lost in the glare of the star.</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Astronomers must specially design a telescope and instrument that block the starlight to see the extraordinarily faint planet.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E634DC-802B-4E76-9549-72AF9455C8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39159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Top Image: Image of a bright star (Sirius) with HST. A faint planet orbiting close to the star would be lost in the glare. The orange circle is the field of view of CGI. </a:t>
            </a:r>
          </a:p>
          <a:p>
            <a:r>
              <a:rPr lang="en-US" sz="1200" kern="1200" dirty="0">
                <a:solidFill>
                  <a:schemeClr val="tx1"/>
                </a:solidFill>
                <a:effectLst/>
                <a:latin typeface="+mn-lt"/>
                <a:ea typeface="+mn-ea"/>
                <a:cs typeface="+mn-cs"/>
              </a:rPr>
              <a:t>Bottom Image: CGI lab demonstration of 1 billion to one contrast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factor of 10,000x improvement is too much to do in one giant leap. CGI is a direct predecessor to these missions, and is a </a:t>
            </a:r>
            <a:r>
              <a:rPr lang="en-US" sz="1200" i="1" kern="1200" dirty="0">
                <a:solidFill>
                  <a:schemeClr val="tx1"/>
                </a:solidFill>
                <a:effectLst/>
                <a:latin typeface="+mn-lt"/>
                <a:ea typeface="+mn-ea"/>
                <a:cs typeface="+mn-cs"/>
              </a:rPr>
              <a:t>crucial</a:t>
            </a:r>
            <a:r>
              <a:rPr lang="en-US" sz="1200" kern="1200" dirty="0">
                <a:solidFill>
                  <a:schemeClr val="tx1"/>
                </a:solidFill>
                <a:effectLst/>
                <a:latin typeface="+mn-lt"/>
                <a:ea typeface="+mn-ea"/>
                <a:cs typeface="+mn-cs"/>
              </a:rPr>
              <a:t> step in the exploration of Sun-like planetary systems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CGI will be 1,000x better that any current telescope, and will be capable of seeing Jupiter-like planets around nearby stars. It will also be able to see </a:t>
            </a:r>
          </a:p>
          <a:p>
            <a:r>
              <a:rPr lang="en-US" sz="1200" kern="1200" dirty="0">
                <a:solidFill>
                  <a:schemeClr val="tx1"/>
                </a:solidFill>
                <a:effectLst/>
                <a:latin typeface="+mn-lt"/>
                <a:ea typeface="+mn-ea"/>
                <a:cs typeface="+mn-cs"/>
              </a:rPr>
              <a:t>‘protoplanetary disks’ – the disk of dust and gas around a very young star out of which planets form </a:t>
            </a:r>
          </a:p>
          <a:p>
            <a:r>
              <a:rPr lang="en-US" sz="1200" kern="1200" dirty="0">
                <a:solidFill>
                  <a:schemeClr val="tx1"/>
                </a:solidFill>
                <a:effectLst/>
                <a:latin typeface="+mn-lt"/>
                <a:ea typeface="+mn-ea"/>
                <a:cs typeface="+mn-cs"/>
              </a:rPr>
              <a:t>‘debris disks’ - the remnant material from planet formation, akin to massive versions of our asteroid or Kuiper belts</a:t>
            </a:r>
          </a:p>
          <a:p>
            <a:r>
              <a:rPr lang="en-US" sz="1200" kern="1200" dirty="0">
                <a:solidFill>
                  <a:schemeClr val="tx1"/>
                </a:solidFill>
                <a:effectLst/>
                <a:latin typeface="+mn-lt"/>
                <a:ea typeface="+mn-ea"/>
                <a:cs typeface="+mn-cs"/>
              </a:rPr>
              <a:t>‘exozodiacal disks’ – the remnant material from planet formation and evaporating comets, akin to the dust that causes zodiacal light in our solar system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Details about top image: </a:t>
            </a:r>
            <a:r>
              <a:rPr lang="en-US" sz="1200" kern="1200" dirty="0">
                <a:solidFill>
                  <a:schemeClr val="tx1"/>
                </a:solidFill>
                <a:effectLst/>
                <a:latin typeface="+mn-lt"/>
                <a:ea typeface="+mn-ea"/>
                <a:cs typeface="+mn-cs"/>
              </a:rPr>
              <a:t>This Hubble Space Telescope image shows Sirius A, the brightest star in our nighttime sky, along with its faint, tiny stellar companion, Sirius B. Astronomers overexposed the image of Sirius A [at center] so that the dim Sirius B [tiny dot at lower left] could be seen. Sirius B is about 10,000 times fainter than Sirius A.</a:t>
            </a:r>
          </a:p>
          <a:p>
            <a:r>
              <a:rPr lang="en-US" sz="1200" kern="1200" dirty="0">
                <a:solidFill>
                  <a:schemeClr val="tx1"/>
                </a:solidFill>
                <a:effectLst/>
                <a:latin typeface="+mn-lt"/>
                <a:ea typeface="+mn-ea"/>
                <a:cs typeface="+mn-cs"/>
              </a:rPr>
              <a:t>The cross-shaped diffraction spikes and concentric rings around Sirius A, and the small ring around Sirius B, are artifacts produced within the telescope's imaging system. Sirius B is about 10,000 times fainter than Sirius A, but it can be seen in this image because it is orbiting far away from Sirius A. (about 6 arcseconds) If we wanted to image planets orbiting close to Sirius A, or any other star, they would be much more difficult to detect, because of the glare of the star.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Details about bottom image: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 lab image taken with a WFIRST CGI prototype at JPL. The color scale is tells you how faint a planet you could detect at each position. In the darkest blue regions, you could see a planet that’s 1 billion times fainter than its star. [The point source is just </a:t>
            </a:r>
            <a:r>
              <a:rPr lang="en-US" sz="1200" kern="1200" dirty="0" err="1">
                <a:solidFill>
                  <a:schemeClr val="tx1"/>
                </a:solidFill>
                <a:effectLst/>
                <a:latin typeface="+mn-lt"/>
                <a:ea typeface="+mn-ea"/>
                <a:cs typeface="+mn-cs"/>
              </a:rPr>
              <a:t>powerpoint</a:t>
            </a:r>
            <a:r>
              <a:rPr lang="en-US" sz="1200" kern="1200" dirty="0">
                <a:solidFill>
                  <a:schemeClr val="tx1"/>
                </a:solidFill>
                <a:effectLst/>
                <a:latin typeface="+mn-lt"/>
                <a:ea typeface="+mn-ea"/>
                <a:cs typeface="+mn-cs"/>
              </a:rPr>
              <a:t> art, not a real source!] </a:t>
            </a:r>
          </a:p>
          <a:p>
            <a:r>
              <a:rPr lang="en-US" sz="1200" kern="1200" dirty="0">
                <a:solidFill>
                  <a:schemeClr val="tx1"/>
                </a:solidFill>
                <a:effectLst/>
                <a:latin typeface="+mn-lt"/>
                <a:ea typeface="+mn-ea"/>
                <a:cs typeface="+mn-cs"/>
              </a:rPr>
              <a:t>Technical details: 360 </a:t>
            </a:r>
            <a:r>
              <a:rPr lang="en-US" sz="1200" kern="1200" dirty="0" err="1">
                <a:solidFill>
                  <a:schemeClr val="tx1"/>
                </a:solidFill>
                <a:effectLst/>
                <a:latin typeface="+mn-lt"/>
                <a:ea typeface="+mn-ea"/>
                <a:cs typeface="+mn-cs"/>
              </a:rPr>
              <a:t>deg</a:t>
            </a:r>
            <a:r>
              <a:rPr lang="en-US" sz="1200" kern="1200" dirty="0">
                <a:solidFill>
                  <a:schemeClr val="tx1"/>
                </a:solidFill>
                <a:effectLst/>
                <a:latin typeface="+mn-lt"/>
                <a:ea typeface="+mn-ea"/>
                <a:cs typeface="+mn-cs"/>
              </a:rPr>
              <a:t> dark hole, with a contrast ratio of 10-9 from 3 </a:t>
            </a:r>
            <a:r>
              <a:rPr lang="en-US" sz="1200" kern="1200" dirty="0" err="1">
                <a:solidFill>
                  <a:schemeClr val="tx1"/>
                </a:solidFill>
                <a:effectLst/>
                <a:latin typeface="+mn-lt"/>
                <a:ea typeface="+mn-ea"/>
                <a:cs typeface="+mn-cs"/>
              </a:rPr>
              <a:t>λ</a:t>
            </a:r>
            <a:r>
              <a:rPr lang="en-US" sz="1200" kern="1200" dirty="0">
                <a:solidFill>
                  <a:schemeClr val="tx1"/>
                </a:solidFill>
                <a:effectLst/>
                <a:latin typeface="+mn-lt"/>
                <a:ea typeface="+mn-ea"/>
                <a:cs typeface="+mn-cs"/>
              </a:rPr>
              <a:t>/D to 8 </a:t>
            </a:r>
            <a:r>
              <a:rPr lang="en-US" sz="1200" kern="1200" dirty="0" err="1">
                <a:solidFill>
                  <a:schemeClr val="tx1"/>
                </a:solidFill>
                <a:effectLst/>
                <a:latin typeface="+mn-lt"/>
                <a:ea typeface="+mn-ea"/>
                <a:cs typeface="+mn-cs"/>
              </a:rPr>
              <a:t>λ</a:t>
            </a:r>
            <a:r>
              <a:rPr lang="en-US" sz="1200" kern="1200" dirty="0">
                <a:solidFill>
                  <a:schemeClr val="tx1"/>
                </a:solidFill>
                <a:effectLst/>
                <a:latin typeface="+mn-lt"/>
                <a:ea typeface="+mn-ea"/>
                <a:cs typeface="+mn-cs"/>
              </a:rPr>
              <a:t>/D at wavelength </a:t>
            </a:r>
            <a:r>
              <a:rPr lang="en-US" sz="1200" kern="1200" dirty="0" err="1">
                <a:solidFill>
                  <a:schemeClr val="tx1"/>
                </a:solidFill>
                <a:effectLst/>
                <a:latin typeface="+mn-lt"/>
                <a:ea typeface="+mn-ea"/>
                <a:cs typeface="+mn-cs"/>
              </a:rPr>
              <a:t>λ</a:t>
            </a:r>
            <a:r>
              <a:rPr lang="en-US" sz="1200" kern="1200" dirty="0">
                <a:solidFill>
                  <a:schemeClr val="tx1"/>
                </a:solidFill>
                <a:effectLst/>
                <a:latin typeface="+mn-lt"/>
                <a:ea typeface="+mn-ea"/>
                <a:cs typeface="+mn-cs"/>
              </a:rPr>
              <a:t>, where D is the telescope diameter. Results shown are unpolarized light with a 10% bandwidth centered at 0.55 µm. (Jun-</a:t>
            </a:r>
            <a:r>
              <a:rPr lang="en-US" sz="1200" kern="1200" dirty="0" err="1">
                <a:solidFill>
                  <a:schemeClr val="tx1"/>
                </a:solidFill>
                <a:effectLst/>
                <a:latin typeface="+mn-lt"/>
                <a:ea typeface="+mn-ea"/>
                <a:cs typeface="+mn-cs"/>
              </a:rPr>
              <a:t>Byoung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Seo</a:t>
            </a:r>
            <a:r>
              <a:rPr lang="en-US" sz="1200" kern="1200" dirty="0">
                <a:solidFill>
                  <a:schemeClr val="tx1"/>
                </a:solidFill>
                <a:effectLst/>
                <a:latin typeface="+mn-lt"/>
                <a:ea typeface="+mn-ea"/>
                <a:cs typeface="+mn-cs"/>
              </a:rPr>
              <a:t> et al., private communication, Dec. 2016).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Side note: what astrophysical measurements have been done on Sirius and why do we care? </a:t>
            </a:r>
            <a:r>
              <a:rPr lang="en-US" sz="1200" kern="1200" dirty="0">
                <a:solidFill>
                  <a:schemeClr val="tx1"/>
                </a:solidFill>
                <a:effectLst/>
                <a:latin typeface="+mn-lt"/>
                <a:ea typeface="+mn-ea"/>
                <a:cs typeface="+mn-cs"/>
              </a:rPr>
              <a:t>The two stars revolve around each other every 50 years. Sirius A, only 8.6 light-years from Earth, is the fifth closest star system known. Sirius B, a white dwarf, is very faint because of its tiny size, only 7,500 miles in diameter. White dwarfs are the leftover remnants of stars similar to the sun. They have exhausted their nuclear fuel sources and have collapsed down to a very small </a:t>
            </a:r>
            <a:r>
              <a:rPr lang="en-US" sz="1200" kern="1200" dirty="0" err="1">
                <a:solidFill>
                  <a:schemeClr val="tx1"/>
                </a:solidFill>
                <a:effectLst/>
                <a:latin typeface="+mn-lt"/>
                <a:ea typeface="+mn-ea"/>
                <a:cs typeface="+mn-cs"/>
              </a:rPr>
              <a:t>size.Using</a:t>
            </a:r>
            <a:r>
              <a:rPr lang="en-US" sz="1200" kern="1200" dirty="0">
                <a:solidFill>
                  <a:schemeClr val="tx1"/>
                </a:solidFill>
                <a:effectLst/>
                <a:latin typeface="+mn-lt"/>
                <a:ea typeface="+mn-ea"/>
                <a:cs typeface="+mn-cs"/>
              </a:rPr>
              <a:t> the keen eye of Hubble's Space Telescope Imaging Spectrograph (STIS), astronomers have now been able to isolate the light from Sirius B and disperse it into a spectrum. STIS measured light from Sirius B being stretched to longer, redder wavelengths due to the white dwarf's powerful gravitational pull. Based on those measurements, astronomers have calculated Sirius B's mass at 98 percent that of the sun. Analysis of the white dwarf's spectrum also has allowed astronomers to refine the estimate for its surface temperature to about 44,900 degrees Fahrenheit (25,200 degrees Kelvin).</a:t>
            </a:r>
          </a:p>
          <a:p>
            <a:r>
              <a:rPr lang="en-US" sz="1200" kern="1200" dirty="0">
                <a:solidFill>
                  <a:schemeClr val="tx1"/>
                </a:solidFill>
                <a:effectLst/>
                <a:latin typeface="+mn-lt"/>
                <a:ea typeface="+mn-ea"/>
                <a:cs typeface="+mn-cs"/>
              </a:rPr>
              <a:t>Accurately determining the masses of white dwarfs is fundamentally important to understanding stellar evolution. The sun will eventually become a white dwarf. White dwarfs are also the source of Type </a:t>
            </a:r>
            <a:r>
              <a:rPr lang="en-US" sz="1200" kern="1200" dirty="0" err="1">
                <a:solidFill>
                  <a:schemeClr val="tx1"/>
                </a:solidFill>
                <a:effectLst/>
                <a:latin typeface="+mn-lt"/>
                <a:ea typeface="+mn-ea"/>
                <a:cs typeface="+mn-cs"/>
              </a:rPr>
              <a:t>Ia</a:t>
            </a:r>
            <a:r>
              <a:rPr lang="en-US" sz="1200" kern="1200" dirty="0">
                <a:solidFill>
                  <a:schemeClr val="tx1"/>
                </a:solidFill>
                <a:effectLst/>
                <a:latin typeface="+mn-lt"/>
                <a:ea typeface="+mn-ea"/>
                <a:cs typeface="+mn-cs"/>
              </a:rPr>
              <a:t> supernova explosions, which are used because of their brightness to measure the distance to distant galaxies and the expansion rate of the universe. Measurements based on Type </a:t>
            </a:r>
            <a:r>
              <a:rPr lang="en-US" sz="1200" kern="1200" dirty="0" err="1">
                <a:solidFill>
                  <a:schemeClr val="tx1"/>
                </a:solidFill>
                <a:effectLst/>
                <a:latin typeface="+mn-lt"/>
                <a:ea typeface="+mn-ea"/>
                <a:cs typeface="+mn-cs"/>
              </a:rPr>
              <a:t>Ia</a:t>
            </a:r>
            <a:r>
              <a:rPr lang="en-US" sz="1200" kern="1200" dirty="0">
                <a:solidFill>
                  <a:schemeClr val="tx1"/>
                </a:solidFill>
                <a:effectLst/>
                <a:latin typeface="+mn-lt"/>
                <a:ea typeface="+mn-ea"/>
                <a:cs typeface="+mn-cs"/>
              </a:rPr>
              <a:t> supernovae are fundamental to understanding "dark energy," a dominant repulsive force stretching the universe apart. Also, the method used to determine the white dwarf's mass relies on one of the key predictions of Einstein's theory of General Relativity: that light loses energy when it attempts to escape the gravity of a compact star. This effect is known as the gravitational redshift of the light.</a:t>
            </a:r>
          </a:p>
          <a:p>
            <a:r>
              <a:rPr lang="en-US" sz="1200" kern="1200" dirty="0">
                <a:solidFill>
                  <a:schemeClr val="tx1"/>
                </a:solidFill>
                <a:effectLst/>
                <a:latin typeface="+mn-lt"/>
                <a:ea typeface="+mn-ea"/>
                <a:cs typeface="+mn-cs"/>
              </a:rPr>
              <a:t>This image was taken Oct. 15, 2003, with Hubble's Wide Field Planetary Camera 2. Based on detailed measurements of the position of Sirius B in this image, astronomers were then able to point the STIS instrument exactly on the white dwarf and make the measurements to determine its gravitational redshift and mass.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Tags</a:t>
            </a:r>
          </a:p>
          <a:p>
            <a:r>
              <a:rPr lang="en-US" sz="1200" u="sng" kern="1200" dirty="0">
                <a:solidFill>
                  <a:schemeClr val="tx1"/>
                </a:solidFill>
                <a:effectLst/>
                <a:latin typeface="+mn-lt"/>
                <a:ea typeface="+mn-ea"/>
                <a:cs typeface="+mn-cs"/>
                <a:hlinkClick r:id="rId3"/>
              </a:rPr>
              <a:t>Hubble Telescope</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4"/>
              </a:rPr>
              <a:t>Multiple Star Systems</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5"/>
              </a:rPr>
              <a:t>Observations</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6"/>
              </a:rPr>
              <a:t>Stars</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7"/>
              </a:rPr>
              <a:t>White Dwarfs</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Credits</a:t>
            </a:r>
          </a:p>
          <a:p>
            <a:r>
              <a:rPr lang="en-US" sz="1200" u="sng" kern="1200" dirty="0">
                <a:solidFill>
                  <a:schemeClr val="tx1"/>
                </a:solidFill>
                <a:effectLst/>
                <a:latin typeface="+mn-lt"/>
                <a:ea typeface="+mn-ea"/>
                <a:cs typeface="+mn-cs"/>
                <a:hlinkClick r:id="rId8"/>
              </a:rPr>
              <a:t>NASA</a:t>
            </a:r>
            <a:r>
              <a:rPr lang="en-US" sz="1200" kern="1200" dirty="0">
                <a:solidFill>
                  <a:schemeClr val="tx1"/>
                </a:solidFill>
                <a:effectLst/>
                <a:latin typeface="+mn-lt"/>
                <a:ea typeface="+mn-ea"/>
                <a:cs typeface="+mn-cs"/>
              </a:rPr>
              <a:t>, H.E. Bond and E. </a:t>
            </a:r>
            <a:r>
              <a:rPr lang="en-US" sz="1200" kern="1200" dirty="0" err="1">
                <a:solidFill>
                  <a:schemeClr val="tx1"/>
                </a:solidFill>
                <a:effectLst/>
                <a:latin typeface="+mn-lt"/>
                <a:ea typeface="+mn-ea"/>
                <a:cs typeface="+mn-cs"/>
              </a:rPr>
              <a:t>Nelan</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9"/>
              </a:rPr>
              <a:t>Space Telescope Science Institute</a:t>
            </a:r>
            <a:r>
              <a:rPr lang="en-US" sz="1200" kern="1200" dirty="0">
                <a:solidFill>
                  <a:schemeClr val="tx1"/>
                </a:solidFill>
                <a:effectLst/>
                <a:latin typeface="+mn-lt"/>
                <a:ea typeface="+mn-ea"/>
                <a:cs typeface="+mn-cs"/>
              </a:rPr>
              <a:t>, Baltimore, Md.); M. Barstow and M. Burleigh (University of Leicester, U.K.); and J.B. </a:t>
            </a:r>
            <a:r>
              <a:rPr lang="en-US" sz="1200" kern="1200" dirty="0" err="1">
                <a:solidFill>
                  <a:schemeClr val="tx1"/>
                </a:solidFill>
                <a:effectLst/>
                <a:latin typeface="+mn-lt"/>
                <a:ea typeface="+mn-ea"/>
                <a:cs typeface="+mn-cs"/>
              </a:rPr>
              <a:t>Holberg</a:t>
            </a:r>
            <a:r>
              <a:rPr lang="en-US" sz="1200" kern="1200" dirty="0">
                <a:solidFill>
                  <a:schemeClr val="tx1"/>
                </a:solidFill>
                <a:effectLst/>
                <a:latin typeface="+mn-lt"/>
                <a:ea typeface="+mn-ea"/>
                <a:cs typeface="+mn-cs"/>
              </a:rPr>
              <a:t> (University of Arizona)</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E634DC-802B-4E76-9549-72AF9455C8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09698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Exoplanet science goals for tech demo and beyond. Definitely mention projects that are </a:t>
            </a:r>
            <a:r>
              <a:rPr lang="en-US" b="1" dirty="0"/>
              <a:t>in bold.</a:t>
            </a:r>
            <a:endParaRPr lang="en-US" dirty="0"/>
          </a:p>
          <a:p>
            <a:pPr marL="171450" indent="-171450">
              <a:buFontTx/>
              <a:buChar char="-"/>
            </a:pPr>
            <a:r>
              <a:rPr lang="en-US" dirty="0"/>
              <a:t>In TD: </a:t>
            </a:r>
          </a:p>
          <a:p>
            <a:pPr marL="628650" lvl="1" indent="-171450">
              <a:buFontTx/>
              <a:buChar char="-"/>
            </a:pPr>
            <a:r>
              <a:rPr lang="en-US" b="1" dirty="0"/>
              <a:t>Take first visible light images of a </a:t>
            </a:r>
            <a:r>
              <a:rPr lang="en-US" b="1" u="none" dirty="0"/>
              <a:t>mature (</a:t>
            </a:r>
            <a:r>
              <a:rPr lang="en-US" b="1" u="none" dirty="0" err="1"/>
              <a:t>ie</a:t>
            </a:r>
            <a:r>
              <a:rPr lang="en-US" b="1" u="none" dirty="0"/>
              <a:t>: cold) Jupiter-like</a:t>
            </a:r>
            <a:r>
              <a:rPr lang="en-US" b="1" dirty="0"/>
              <a:t> exoplanet</a:t>
            </a:r>
            <a:r>
              <a:rPr lang="en-US" dirty="0"/>
              <a:t>. Make first mass measurements of Jupiter-like planets previously detected with Radial Velocity technique (</a:t>
            </a:r>
            <a:r>
              <a:rPr lang="en-US" dirty="0" err="1"/>
              <a:t>ie</a:t>
            </a:r>
            <a:r>
              <a:rPr lang="en-US" dirty="0"/>
              <a:t>: no orbit inclination vs mass degeneracy)</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b="1" dirty="0"/>
              <a:t>Take first visible light spectrum of a </a:t>
            </a:r>
            <a:r>
              <a:rPr lang="en-US" b="1" u="none" dirty="0"/>
              <a:t>mature (</a:t>
            </a:r>
            <a:r>
              <a:rPr lang="en-US" b="1" u="none" dirty="0" err="1"/>
              <a:t>ie</a:t>
            </a:r>
            <a:r>
              <a:rPr lang="en-US" b="1" u="none" dirty="0"/>
              <a:t>: cold) Jupiter-like</a:t>
            </a:r>
            <a:r>
              <a:rPr lang="en-US" b="1" dirty="0"/>
              <a:t> exoplanet</a:t>
            </a:r>
            <a:r>
              <a:rPr lang="en-US" dirty="0"/>
              <a:t>.  Make sure we know how to do spectroscopy on a planet that’s nearly a billion times fainter that the star it orbits. Critical lesson for </a:t>
            </a:r>
            <a:r>
              <a:rPr lang="en-US" dirty="0" err="1"/>
              <a:t>exo</a:t>
            </a:r>
            <a:r>
              <a:rPr lang="en-US" dirty="0"/>
              <a:t>-earth missions that must do planets that are 10 billion times fainter.</a:t>
            </a:r>
          </a:p>
          <a:p>
            <a:pPr marL="628650" lvl="1" indent="-171450">
              <a:buFontTx/>
              <a:buChar char="-"/>
            </a:pPr>
            <a:r>
              <a:rPr lang="en-US" dirty="0"/>
              <a:t>Take visible light spectrum of a young (</a:t>
            </a:r>
            <a:r>
              <a:rPr lang="en-US" dirty="0" err="1"/>
              <a:t>ie</a:t>
            </a:r>
            <a:r>
              <a:rPr lang="en-US" dirty="0"/>
              <a:t>: hot) super-Jupiter that was previously detected in infrared light. Visible light can detect different molecules than infrared light can.</a:t>
            </a:r>
          </a:p>
          <a:p>
            <a:pPr marL="628650" lvl="1" indent="-171450">
              <a:buFontTx/>
              <a:buChar char="-"/>
            </a:pPr>
            <a:endParaRPr lang="en-US" dirty="0"/>
          </a:p>
          <a:p>
            <a:pPr marL="171450" lvl="0" indent="-171450">
              <a:buFontTx/>
              <a:buChar char="-"/>
            </a:pPr>
            <a:r>
              <a:rPr lang="en-US" dirty="0"/>
              <a:t>Possible in PSP: </a:t>
            </a:r>
          </a:p>
          <a:p>
            <a:pPr marL="628650" lvl="1" indent="-171450">
              <a:buFontTx/>
              <a:buChar char="-"/>
            </a:pPr>
            <a:r>
              <a:rPr lang="en-US" b="1" dirty="0"/>
              <a:t>Search for new planets in the habitable zones of nearby stars. </a:t>
            </a:r>
            <a:r>
              <a:rPr lang="en-US" dirty="0"/>
              <a:t>For the closest stars, CGI could detect planets a bit larger than Neptune in the habitable zone. More specifically, between 1-3au around the 10 “best” stars, CGI has more than &gt;50% completeness for planets that are ~5 Earth radii or larger. </a:t>
            </a:r>
            <a:r>
              <a:rPr lang="en-US" u="sng" dirty="0"/>
              <a:t>Caveat:</a:t>
            </a:r>
            <a:r>
              <a:rPr lang="en-US" u="none" dirty="0"/>
              <a:t> that’s </a:t>
            </a:r>
            <a:r>
              <a:rPr lang="en-US" i="0" u="none" dirty="0"/>
              <a:t>capability not yield! (from Dmitry </a:t>
            </a:r>
            <a:r>
              <a:rPr lang="en-US" i="0" u="none" dirty="0" err="1"/>
              <a:t>Savransky</a:t>
            </a:r>
            <a:r>
              <a:rPr lang="en-US" i="0" u="none" dirty="0"/>
              <a:t>; see ‘astronomer’ slide deck for details). </a:t>
            </a:r>
            <a:r>
              <a:rPr lang="en-US" b="1" i="0" u="none" dirty="0"/>
              <a:t>Many of these stars would also be targets of future </a:t>
            </a:r>
            <a:r>
              <a:rPr lang="en-US" b="1" i="0" u="none" dirty="0" err="1"/>
              <a:t>exo</a:t>
            </a:r>
            <a:r>
              <a:rPr lang="en-US" b="1" i="0" u="none" dirty="0"/>
              <a:t>-Earth finding missions, and so CGI could do reconnaissance</a:t>
            </a:r>
            <a:r>
              <a:rPr lang="en-US" i="0" u="none" dirty="0"/>
              <a:t>. A massive planet in the </a:t>
            </a:r>
            <a:r>
              <a:rPr lang="en-US" i="0" u="none" dirty="0" err="1"/>
              <a:t>hab</a:t>
            </a:r>
            <a:r>
              <a:rPr lang="en-US" i="0" u="none" dirty="0"/>
              <a:t> zone might spell disaster for an earth-sized planet – so perhaps no news is good news?</a:t>
            </a:r>
          </a:p>
          <a:p>
            <a:pPr marL="628650" lvl="1" indent="-171450">
              <a:buFontTx/>
              <a:buChar char="-"/>
            </a:pPr>
            <a:r>
              <a:rPr lang="en-US" i="0" u="none" dirty="0"/>
              <a:t>Comparative study of Jupiter-like planets. Image a dozen or so known RV planets and compare their albedos.</a:t>
            </a:r>
          </a:p>
          <a:p>
            <a:pPr marL="628650" lvl="1" indent="-171450">
              <a:buFontTx/>
              <a:buChar char="-"/>
            </a:pPr>
            <a:r>
              <a:rPr lang="en-US" i="0" u="none" dirty="0"/>
              <a:t>Comparative study of hot young super-</a:t>
            </a:r>
            <a:r>
              <a:rPr lang="en-US" i="0" u="none" dirty="0" err="1"/>
              <a:t>Jupiters</a:t>
            </a:r>
            <a:r>
              <a:rPr lang="en-US" i="0" u="none" dirty="0"/>
              <a:t>. Take spectra of a dozen or so known young, self-luminous planets and brown dwarfs that were previously imaged in the IR.</a:t>
            </a:r>
          </a:p>
          <a:p>
            <a:pPr marL="628650" lvl="1" indent="-171450">
              <a:buFontTx/>
              <a:buChar char="-"/>
            </a:pPr>
            <a:endParaRPr lang="en-US" i="0" u="none" dirty="0"/>
          </a:p>
          <a:p>
            <a:pPr marL="628650" lvl="1" indent="-171450">
              <a:buFontTx/>
              <a:buChar char="-"/>
            </a:pPr>
            <a:endParaRPr lang="en-US" i="0" u="none" dirty="0"/>
          </a:p>
          <a:p>
            <a:endParaRPr lang="en-US" i="0" dirty="0"/>
          </a:p>
          <a:p>
            <a:r>
              <a:rPr lang="en-US" i="0" dirty="0"/>
              <a:t>Today, we can only image the youngest planets (&lt;~100 million years old – the younger the better). This is because we can only detect planets that are ~1 </a:t>
            </a:r>
            <a:r>
              <a:rPr lang="en-US" b="1" i="0" dirty="0"/>
              <a:t>m</a:t>
            </a:r>
            <a:r>
              <a:rPr lang="en-US" i="0" dirty="0"/>
              <a:t>illion times fainter than their stars and only in infrared light. So we need planets that are hot and glowing brightly in the IR. Planets are born hot and cool as they age, so we can only study young planets.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ground-based telescopes outperform space-based telescopes in their ability to directly image planets. But even ground-based telescopes are limited. Turbulence in Earth’s atmosphere ‘twinkles’ the stars and causes more glare. It’s easier to ‘de-twinkle’ the stars (using “adaptive optics”) in the IR than in the visible, which is why astronomers now directly image planets in IR light. </a:t>
            </a:r>
          </a:p>
          <a:p>
            <a:endParaRPr lang="en-US" i="0" dirty="0"/>
          </a:p>
          <a:p>
            <a:r>
              <a:rPr lang="en-US" i="0" dirty="0"/>
              <a:t>Why are the hot young super-</a:t>
            </a:r>
            <a:r>
              <a:rPr lang="en-US" i="0" dirty="0" err="1"/>
              <a:t>Jupiters</a:t>
            </a:r>
            <a:r>
              <a:rPr lang="en-US" i="0" dirty="0"/>
              <a:t> farther from their stars than the old cold Jupiter-like planets? Our current ‘adaptive optics’ technology doesn’t do a good enough job removing the glare close to the star. There are certainly young </a:t>
            </a:r>
            <a:r>
              <a:rPr lang="en-US" i="0" dirty="0" err="1"/>
              <a:t>Jupiters</a:t>
            </a:r>
            <a:r>
              <a:rPr lang="en-US" i="0" dirty="0"/>
              <a:t> closer to their stars, but we need WFIRST CGI to see them.</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E634DC-802B-4E76-9549-72AF9455C8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929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Top image</a:t>
            </a:r>
            <a:r>
              <a:rPr lang="en-US" dirty="0"/>
              <a:t>: Infrared image of PDS70, a protoplanetary disk; the blob to the right of the blocked-out star is a newly-formed planet that is carving out (dark) regions in the disk.</a:t>
            </a:r>
          </a:p>
          <a:p>
            <a:endParaRPr lang="en-US" dirty="0"/>
          </a:p>
          <a:p>
            <a:r>
              <a:rPr lang="en-US" i="1" dirty="0"/>
              <a:t>Middle images</a:t>
            </a:r>
            <a:r>
              <a:rPr lang="en-US" dirty="0"/>
              <a:t>: </a:t>
            </a:r>
            <a:r>
              <a:rPr lang="en-US" b="0" i="0" dirty="0"/>
              <a:t>Images of the debris disk around HR 4796 (star is blocked out). Left = normal infrared image. Right = infrared image in polarized light only.  The addition of polarimetry allows CGI to study the scattering properties of the circumstellar material, which in turn constrains dust grain size and composition.</a:t>
            </a:r>
          </a:p>
          <a:p>
            <a:endParaRPr lang="en-US" b="0" i="0" dirty="0"/>
          </a:p>
          <a:p>
            <a:r>
              <a:rPr lang="en-US" b="0" i="1" dirty="0"/>
              <a:t>Bottom image</a:t>
            </a:r>
            <a:r>
              <a:rPr lang="en-US" b="0" i="0" dirty="0"/>
              <a:t>: artist’s conceptional image of a solar system with a massive exozodiacal dust disk (left) and minimal exozodi disk (right). Exozodi can obscure Earth-like planets; CGI will survey the highest priority targets to search for exozodi to help support observations by future missions that will search for potentially habitable </a:t>
            </a:r>
            <a:r>
              <a:rPr lang="en-US" b="0" i="0" dirty="0" err="1"/>
              <a:t>exo</a:t>
            </a:r>
            <a:r>
              <a:rPr lang="en-US" b="0" i="0" dirty="0"/>
              <a:t>-Earths</a:t>
            </a:r>
          </a:p>
          <a:p>
            <a:endParaRPr lang="en-US" dirty="0"/>
          </a:p>
          <a:p>
            <a:endParaRPr lang="en-US" dirty="0"/>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To understand the formation and evolution of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exosolar</a:t>
            </a:r>
            <a:r>
              <a:rPr lang="en-US" sz="1200" dirty="0">
                <a:effectLst/>
                <a:latin typeface="Calibri" panose="020F0502020204030204" pitchFamily="34" charset="0"/>
                <a:ea typeface="Calibri" panose="020F0502020204030204" pitchFamily="34" charset="0"/>
                <a:cs typeface="Times New Roman" panose="02020603050405020304" pitchFamily="18" charset="0"/>
              </a:rPr>
              <a:t> systems, it’s important to study not only the exoplanets, but their surroundings. Stars form when dust and gas collapse under the pull of gravity. </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During this formation process, the infalling dust and gas form a disk of material around the star. It’s in this so-called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protoplanetary disk</a:t>
            </a:r>
            <a:r>
              <a:rPr lang="en-US" sz="1200" dirty="0">
                <a:effectLst/>
                <a:latin typeface="Calibri" panose="020F0502020204030204" pitchFamily="34" charset="0"/>
                <a:ea typeface="Calibri" panose="020F0502020204030204" pitchFamily="34" charset="0"/>
                <a:cs typeface="Times New Roman" panose="02020603050405020304" pitchFamily="18" charset="0"/>
              </a:rPr>
              <a:t> that planets form. </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As the planet and star formation process proceeds, most of the material in the protoplanetary disk is used up, leaving only a few remnants behind (think of our asteroid and Kuiper belts). These remnants are called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debris disks</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When asteroids or comets are jostled by planets and kicked into the inner planetary systems, they can crumble and evaporate and leave behind more dust. In our own solar system, the dust in the neighborhood of the rocky planets is called zodiacal dust, and so we call the equivalents in other systems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exozodiacal disks</a:t>
            </a:r>
            <a:r>
              <a:rPr lang="en-US" sz="1200" dirty="0">
                <a:effectLst/>
                <a:latin typeface="Calibri" panose="020F0502020204030204" pitchFamily="34" charset="0"/>
                <a:ea typeface="Calibri" panose="020F0502020204030204" pitchFamily="34" charset="0"/>
                <a:cs typeface="Times New Roman" panose="02020603050405020304" pitchFamily="18" charset="0"/>
              </a:rPr>
              <a:t>, or “exozodi.” Exozodi are a potential problem for future missions that want to image earth-like planets, because the dust could obscure the planets from view. </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Today, both ground-based telescopes and the Hubble Space Telescope take images of disks of all kinds. CGI will be able to see the inner regions that are lost under the glare of the star in HST images. Today’s ground based telescopes can see closer to the stars than HST can, but they’re best at taking infrared images and they can’t see faint, tenuous disks. CGI will be the best of both worlds: it will be able to see faint disks very closer to their stars at visible wavelengths. </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In the CGI Tech Demo phase:</a:t>
            </a:r>
          </a:p>
          <a:p>
            <a:pPr marL="342900" marR="0" lvl="0" indent="-342900">
              <a:spcBef>
                <a:spcPts val="0"/>
              </a:spcBef>
              <a:spcAft>
                <a:spcPts val="0"/>
              </a:spcAft>
              <a:buFont typeface="Times New Roman" panose="02020603050405020304" pitchFamily="18"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Total intensity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images of a very faint debris disk </a:t>
            </a:r>
            <a:r>
              <a:rPr lang="en-US" sz="1200" dirty="0">
                <a:effectLst/>
                <a:latin typeface="Calibri" panose="020F0502020204030204" pitchFamily="34" charset="0"/>
                <a:ea typeface="Calibri" panose="020F0502020204030204" pitchFamily="34" charset="0"/>
                <a:cs typeface="Times New Roman" panose="02020603050405020304" pitchFamily="18" charset="0"/>
              </a:rPr>
              <a:t>close to a star in visible light. Taking images in two colors of light will start to constrain the types of grains that might be present. CGI can look for warps or gaps in the debris that might indicate the presence of unseen planets.</a:t>
            </a:r>
          </a:p>
          <a:p>
            <a:pPr marL="342900" marR="0" lvl="0" indent="-342900">
              <a:spcBef>
                <a:spcPts val="0"/>
              </a:spcBef>
              <a:spcAft>
                <a:spcPts val="0"/>
              </a:spcAft>
              <a:buFont typeface="Times New Roman" panose="02020603050405020304" pitchFamily="18" charset="0"/>
              <a:buChar char="-"/>
              <a:tabLst>
                <a:tab pos="457200" algn="l"/>
              </a:tabLs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polarized light images of a massive debris disk in visible light</a:t>
            </a:r>
            <a:r>
              <a:rPr lang="en-US" sz="1200" dirty="0">
                <a:effectLst/>
                <a:latin typeface="Calibri" panose="020F0502020204030204" pitchFamily="34" charset="0"/>
                <a:ea typeface="Calibri" panose="020F0502020204030204" pitchFamily="34" charset="0"/>
                <a:cs typeface="Times New Roman" panose="02020603050405020304" pitchFamily="18" charset="0"/>
              </a:rPr>
              <a:t>. The addition of polarimetry allows CGI to study how the dust grains scatter light, which in turn constrains dust grain size and composition.</a:t>
            </a:r>
          </a:p>
          <a:p>
            <a:pPr marL="342900" marR="0" lvl="0" indent="-342900">
              <a:spcBef>
                <a:spcPts val="0"/>
              </a:spcBef>
              <a:spcAft>
                <a:spcPts val="0"/>
              </a:spcAft>
              <a:buFont typeface="Times New Roman" panose="02020603050405020304" pitchFamily="18" charset="0"/>
              <a:buChar char="-"/>
              <a:tabLst>
                <a:tab pos="457200" algn="l"/>
              </a:tabLs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Search for exozodi in an interesting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exosolar</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system. </a:t>
            </a:r>
            <a:r>
              <a:rPr lang="en-US" sz="1200" dirty="0">
                <a:effectLst/>
                <a:latin typeface="Calibri" panose="020F0502020204030204" pitchFamily="34" charset="0"/>
                <a:ea typeface="Calibri" panose="020F0502020204030204" pitchFamily="34" charset="0"/>
                <a:cs typeface="Times New Roman" panose="02020603050405020304" pitchFamily="18" charset="0"/>
              </a:rPr>
              <a:t>Take a deep image of a system that might have an earth-like planet, to make sure it doesn’t have a bright exozodi disk that would obscure the earth-like planet when observed with a future earth-finding telescope.</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In the Participating Scientist Program:</a:t>
            </a:r>
          </a:p>
          <a:p>
            <a:pPr marL="342900" marR="0" lvl="0" indent="-342900">
              <a:spcBef>
                <a:spcPts val="0"/>
              </a:spcBef>
              <a:spcAft>
                <a:spcPts val="0"/>
              </a:spcAft>
              <a:buFont typeface="Times New Roman" panose="02020603050405020304" pitchFamily="18"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Take images of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protoplanetary disks</a:t>
            </a:r>
            <a:r>
              <a:rPr lang="en-US" sz="1200" dirty="0">
                <a:effectLst/>
                <a:latin typeface="Calibri" panose="020F0502020204030204" pitchFamily="34" charset="0"/>
                <a:ea typeface="Calibri" panose="020F0502020204030204" pitchFamily="34" charset="0"/>
                <a:cs typeface="Times New Roman" panose="02020603050405020304" pitchFamily="18" charset="0"/>
              </a:rPr>
              <a:t> to better understand the planet formation process by looking for gaps or warps in the disks that might be caused by unseen forming planets.</a:t>
            </a:r>
          </a:p>
          <a:p>
            <a:pPr marL="342900" marR="0" lvl="0" indent="-342900">
              <a:spcBef>
                <a:spcPts val="0"/>
              </a:spcBef>
              <a:spcAft>
                <a:spcPts val="0"/>
              </a:spcAft>
              <a:buFont typeface="Times New Roman" panose="02020603050405020304" pitchFamily="18" charset="0"/>
              <a:buChar char="-"/>
              <a:tabLst>
                <a:tab pos="457200" algn="l"/>
              </a:tabLst>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Search for forming protoplanets directly</a:t>
            </a:r>
            <a:r>
              <a:rPr lang="en-US" sz="1200" dirty="0">
                <a:effectLst/>
                <a:latin typeface="Calibri" panose="020F0502020204030204" pitchFamily="34" charset="0"/>
                <a:ea typeface="Calibri" panose="020F0502020204030204" pitchFamily="34" charset="0"/>
                <a:cs typeface="Times New Roman" panose="02020603050405020304" pitchFamily="18" charset="0"/>
              </a:rPr>
              <a:t> by taking images in a wavelength of light (H-alpha) that these planets emit when they’re growing by accreting material from the surrounding disk.</a:t>
            </a:r>
          </a:p>
          <a:p>
            <a:pPr marL="342900" marR="0" lvl="0" indent="-342900">
              <a:spcBef>
                <a:spcPts val="0"/>
              </a:spcBef>
              <a:spcAft>
                <a:spcPts val="0"/>
              </a:spcAft>
              <a:buFont typeface="Times New Roman" panose="02020603050405020304" pitchFamily="18" charset="0"/>
              <a:buChar char="-"/>
              <a:tabLst>
                <a:tab pos="457200" algn="l"/>
              </a:tabLst>
            </a:pPr>
            <a:r>
              <a:rPr lang="en-US" sz="1200" dirty="0">
                <a:effectLst/>
                <a:latin typeface="Calibri" panose="020F0502020204030204" pitchFamily="34" charset="0"/>
                <a:ea typeface="Calibri" panose="020F0502020204030204" pitchFamily="34" charset="0"/>
                <a:cs typeface="Times New Roman" panose="02020603050405020304" pitchFamily="18" charset="0"/>
              </a:rPr>
              <a:t>Conduct a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search for exozodi around the 10-20 highest priority stars for future </a:t>
            </a:r>
            <a:r>
              <a:rPr lang="en-US" sz="1200" b="1" dirty="0" err="1">
                <a:effectLst/>
                <a:latin typeface="Calibri" panose="020F0502020204030204" pitchFamily="34" charset="0"/>
                <a:ea typeface="Calibri" panose="020F0502020204030204" pitchFamily="34" charset="0"/>
                <a:cs typeface="Times New Roman" panose="02020603050405020304" pitchFamily="18" charset="0"/>
              </a:rPr>
              <a:t>exo</a:t>
            </a:r>
            <a:r>
              <a:rPr lang="en-US" sz="1200" b="1" dirty="0">
                <a:effectLst/>
                <a:latin typeface="Calibri" panose="020F0502020204030204" pitchFamily="34" charset="0"/>
                <a:ea typeface="Calibri" panose="020F0502020204030204" pitchFamily="34" charset="0"/>
                <a:cs typeface="Times New Roman" panose="02020603050405020304" pitchFamily="18" charset="0"/>
              </a:rPr>
              <a:t>-Earth finding missions</a:t>
            </a:r>
            <a:r>
              <a:rPr lang="en-US" sz="1200" dirty="0">
                <a:effectLst/>
                <a:latin typeface="Calibri" panose="020F0502020204030204" pitchFamily="34" charset="0"/>
                <a:ea typeface="Calibri" panose="020F0502020204030204" pitchFamily="34" charset="0"/>
                <a:cs typeface="Times New Roman" panose="02020603050405020304" pitchFamily="18" charset="0"/>
              </a:rPr>
              <a:t>. After this survey, we can be confident that there are no bright exozodi obscuring the view for future missions.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E634DC-802B-4E76-9549-72AF9455C8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8572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CGI is an advanced technology demonstrator for future missions that will directly image Earth-like exoplanets. (e.g. </a:t>
            </a:r>
            <a:r>
              <a:rPr lang="en-US" sz="1200" kern="1200" dirty="0" err="1">
                <a:solidFill>
                  <a:schemeClr val="tx1"/>
                </a:solidFill>
                <a:effectLst/>
                <a:latin typeface="+mn-lt"/>
                <a:ea typeface="+mn-ea"/>
                <a:cs typeface="+mn-cs"/>
              </a:rPr>
              <a:t>HabEx</a:t>
            </a:r>
            <a:r>
              <a:rPr lang="en-US" sz="1200" kern="1200" dirty="0">
                <a:solidFill>
                  <a:schemeClr val="tx1"/>
                </a:solidFill>
                <a:effectLst/>
                <a:latin typeface="+mn-lt"/>
                <a:ea typeface="+mn-ea"/>
                <a:cs typeface="+mn-cs"/>
              </a:rPr>
              <a:t> and LUVOIR) </a:t>
            </a:r>
          </a:p>
          <a:p>
            <a:r>
              <a:rPr lang="en-US" sz="1200" kern="1200" dirty="0">
                <a:solidFill>
                  <a:schemeClr val="tx1"/>
                </a:solidFill>
                <a:effectLst/>
                <a:latin typeface="+mn-lt"/>
                <a:ea typeface="+mn-ea"/>
                <a:cs typeface="+mn-cs"/>
              </a:rPr>
              <a:t>As discussed before, these future missions to image earth-like planets will have to perform 10,000x better than today’s facilities. By demonstrating these tools in an integrated end-to-end system and enabling scientific observing operations, NASA will validate performance models and provide the pathway for potential future flagship missions.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short, CGI achieves that capability through improvements in several areas: </a:t>
            </a:r>
          </a:p>
          <a:p>
            <a:pPr lvl="0"/>
            <a:r>
              <a:rPr lang="en-US" sz="1200" kern="1200" dirty="0">
                <a:solidFill>
                  <a:schemeClr val="tx1"/>
                </a:solidFill>
                <a:effectLst/>
                <a:latin typeface="+mn-lt"/>
                <a:ea typeface="+mn-ea"/>
                <a:cs typeface="+mn-cs"/>
              </a:rPr>
              <a:t>Hardware: space-qualified (TRL9) deformable mirrors, detectors, and coronagraphs</a:t>
            </a:r>
          </a:p>
          <a:p>
            <a:pPr lvl="0"/>
            <a:r>
              <a:rPr lang="en-US" sz="1200" kern="1200" dirty="0">
                <a:solidFill>
                  <a:schemeClr val="tx1"/>
                </a:solidFill>
                <a:effectLst/>
                <a:latin typeface="+mn-lt"/>
                <a:ea typeface="+mn-ea"/>
                <a:cs typeface="+mn-cs"/>
              </a:rPr>
              <a:t>Algorithms: wavefront sensing and control; post-processing of integral field spectrograph, polarimetric, and extended object data</a:t>
            </a:r>
          </a:p>
          <a:p>
            <a:pPr lvl="0"/>
            <a:r>
              <a:rPr lang="en-US" sz="1200" kern="1200" dirty="0">
                <a:solidFill>
                  <a:schemeClr val="tx1"/>
                </a:solidFill>
                <a:effectLst/>
                <a:latin typeface="+mn-lt"/>
                <a:ea typeface="+mn-ea"/>
                <a:cs typeface="+mn-cs"/>
              </a:rPr>
              <a:t>Validation of telescope and instrument models at high accuracy and precision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Suppressing the starlight requires a combination of two things: </a:t>
            </a:r>
          </a:p>
          <a:p>
            <a:pPr lvl="0"/>
            <a:r>
              <a:rPr lang="en-US" sz="1200" kern="1200" dirty="0">
                <a:solidFill>
                  <a:schemeClr val="tx1"/>
                </a:solidFill>
                <a:effectLst/>
                <a:latin typeface="+mn-lt"/>
                <a:ea typeface="+mn-ea"/>
                <a:cs typeface="+mn-cs"/>
              </a:rPr>
              <a:t>blocking as much starlight as possible with “coronagraph masks,” (think of how you use your hand to block the sun if you want to see a plane flying by)</a:t>
            </a:r>
          </a:p>
          <a:p>
            <a:pPr lvl="0"/>
            <a:r>
              <a:rPr lang="en-US" sz="1200" kern="1200" dirty="0">
                <a:solidFill>
                  <a:schemeClr val="tx1"/>
                </a:solidFill>
                <a:effectLst/>
                <a:latin typeface="+mn-lt"/>
                <a:ea typeface="+mn-ea"/>
                <a:cs typeface="+mn-cs"/>
              </a:rPr>
              <a:t>Automatically measuring the remaining glare and correcting for it with a “deformable mirror.” Since light is a wave, astronomers call this process “wavefront sensing and control.”  Deformable mirrors must be shaped very precisely in real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CGI will be the first space telescope with high-performance wavefront sensing and control. One of CGI’s primary goals is to figure out how to translate this ground-based technology into a hardy, space-qualified system, while simultaneously improving its performance by orders of magnitude. State of the art ground-based systems today can sense and correct wavefront errors to &lt;100 nanometers (RMS). CGI must stabilize the wavefront to &lt;100 picometers (RMS), and future </a:t>
            </a:r>
            <a:r>
              <a:rPr lang="en-US" sz="1200" kern="1200" dirty="0" err="1">
                <a:solidFill>
                  <a:schemeClr val="tx1"/>
                </a:solidFill>
                <a:effectLst/>
                <a:latin typeface="+mn-lt"/>
                <a:ea typeface="+mn-ea"/>
                <a:cs typeface="+mn-cs"/>
              </a:rPr>
              <a:t>exo</a:t>
            </a:r>
            <a:r>
              <a:rPr lang="en-US" sz="1200" kern="1200" dirty="0">
                <a:solidFill>
                  <a:schemeClr val="tx1"/>
                </a:solidFill>
                <a:effectLst/>
                <a:latin typeface="+mn-lt"/>
                <a:ea typeface="+mn-ea"/>
                <a:cs typeface="+mn-cs"/>
              </a:rPr>
              <a:t>-Earth imaging missions aim for &lt;10 pm RMS.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CGI’s specially-designed coronagraph masks block starlight much better than those on current telescopes. These designs also have to be robust to effects that aren’t important at today’s poorer level of performance (such as accounting for the differences between the image quality in each polarization of light).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CGI will have advanced scientific cameras. It will include an ‘integral field spectrograph’ – a type of camera that takes a low resolution spectrum at every point in the image simultaneously. The most novel technology, though, is the electron-multiplying CCD (EMCCD) detector. This detector has exceptionally good sensitivity at very low light levels, and CGI will use it in uncharted territory – photon counting mode. A Jupiter-like planet around a nearby star is so faint that CGI will only receive photons from it once every couple minutes. CGI will literally count the photons as they arrive. JPL is working to space qualify these EMCCDs and characterize their performance at an unprecedented level of precision.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CGI must also build sophisticated data processing software, because even the precision coronagraphs + wavefront sensing and control can’t remove all the starlight. Data processing software must be able to remove the last of the remaining starlight to uncover the faint planets beneath.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E634DC-802B-4E76-9549-72AF9455C8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623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wo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p>
            <a:r>
              <a:rPr lang="en-US" dirty="0"/>
              <a:t>Click to edit Master title style</a:t>
            </a:r>
          </a:p>
        </p:txBody>
      </p:sp>
      <p:sp>
        <p:nvSpPr>
          <p:cNvPr id="3" name="Content Placeholder 2"/>
          <p:cNvSpPr>
            <a:spLocks noGrp="1"/>
          </p:cNvSpPr>
          <p:nvPr>
            <p:ph sz="half" idx="1"/>
          </p:nvPr>
        </p:nvSpPr>
        <p:spPr>
          <a:xfrm>
            <a:off x="175648" y="984143"/>
            <a:ext cx="5817029" cy="540115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DF25361B-8637-40EC-B492-F6879CE25163}" type="datetimeFigureOut">
              <a:rPr lang="en-US" smtClean="0"/>
              <a:t>4/28/20</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C9FD03C4-8AD8-465C-90F8-9CB819E29248}" type="slidenum">
              <a:rPr lang="en-US" smtClean="0"/>
              <a:t>‹#›</a:t>
            </a:fld>
            <a:endParaRPr lang="en-US"/>
          </a:p>
        </p:txBody>
      </p:sp>
    </p:spTree>
    <p:extLst>
      <p:ext uri="{BB962C8B-B14F-4D97-AF65-F5344CB8AC3E}">
        <p14:creationId xmlns:p14="http://schemas.microsoft.com/office/powerpoint/2010/main" val="580628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cstate="hqprint">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p>
            <a:r>
              <a:rPr lang="en-US" dirty="0"/>
              <a:t>Click to edit Master title style</a:t>
            </a:r>
          </a:p>
        </p:txBody>
      </p:sp>
      <p:sp>
        <p:nvSpPr>
          <p:cNvPr id="5" name="Date Placeholder 3"/>
          <p:cNvSpPr>
            <a:spLocks noGrp="1"/>
          </p:cNvSpPr>
          <p:nvPr>
            <p:ph type="dt" sz="half" idx="10"/>
          </p:nvPr>
        </p:nvSpPr>
        <p:spPr/>
        <p:txBody>
          <a:bodyPr/>
          <a:lstStyle>
            <a:lvl1pPr>
              <a:defRPr/>
            </a:lvl1pPr>
          </a:lstStyle>
          <a:p>
            <a:fld id="{DF25361B-8637-40EC-B492-F6879CE25163}" type="datetimeFigureOut">
              <a:rPr lang="en-US" smtClean="0"/>
              <a:t>4/28/20</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C9FD03C4-8AD8-465C-90F8-9CB819E29248}" type="slidenum">
              <a:rPr lang="en-US" smtClean="0"/>
              <a:t>‹#›</a:t>
            </a:fld>
            <a:endParaRPr lang="en-US"/>
          </a:p>
        </p:txBody>
      </p:sp>
    </p:spTree>
    <p:extLst>
      <p:ext uri="{BB962C8B-B14F-4D97-AF65-F5344CB8AC3E}">
        <p14:creationId xmlns:p14="http://schemas.microsoft.com/office/powerpoint/2010/main" val="1433628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815" y="-12677"/>
            <a:ext cx="12192000" cy="1255241"/>
          </a:xfrm>
          <a:prstGeom prst="rect">
            <a:avLst/>
          </a:prstGeom>
        </p:spPr>
      </p:pic>
      <p:sp>
        <p:nvSpPr>
          <p:cNvPr id="11" name="Content Placeholder 2"/>
          <p:cNvSpPr>
            <a:spLocks noGrp="1"/>
          </p:cNvSpPr>
          <p:nvPr>
            <p:ph idx="1"/>
          </p:nvPr>
        </p:nvSpPr>
        <p:spPr>
          <a:xfrm>
            <a:off x="609601" y="1600201"/>
            <a:ext cx="10972799" cy="4525963"/>
          </a:xfrm>
        </p:spPr>
        <p:txBody>
          <a:bodyPr/>
          <a:lstStyle>
            <a:lvl1pPr marL="342900" indent="-342900">
              <a:buFont typeface="Arial" panose="020B0604020202020204" pitchFamily="34" charset="0"/>
              <a:buChar char="•"/>
              <a:defRPr>
                <a:solidFill>
                  <a:srgbClr val="000000"/>
                </a:solidFill>
              </a:defRPr>
            </a:lvl1pPr>
            <a:lvl2pPr>
              <a:defRPr>
                <a:solidFill>
                  <a:srgbClr val="000000"/>
                </a:solidFill>
              </a:defRPr>
            </a:lvl2pPr>
            <a:lvl3pPr>
              <a:defRPr>
                <a:solidFill>
                  <a:srgbClr val="000000"/>
                </a:solidFill>
              </a:defRPr>
            </a:lvl3pPr>
            <a:lvl4pPr marL="1600200" indent="-228600">
              <a:buFont typeface="Wingdings" pitchFamily="2" charset="2"/>
              <a:buChar char="§"/>
              <a:defRPr>
                <a:solidFill>
                  <a:srgbClr val="000000"/>
                </a:solidFill>
              </a:defRPr>
            </a:lvl4pPr>
            <a:lvl5pPr marL="2057400" indent="-228600">
              <a:buFont typeface="Arial" panose="020B0604020202020204" pitchFamily="34" charset="0"/>
              <a:buChar cha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1">
            <a:extLst>
              <a:ext uri="{FF2B5EF4-FFF2-40B4-BE49-F238E27FC236}">
                <a16:creationId xmlns:a16="http://schemas.microsoft.com/office/drawing/2014/main" id="{BB9665BF-8100-F346-B0CD-7A5C1FE35401}"/>
              </a:ext>
            </a:extLst>
          </p:cNvPr>
          <p:cNvSpPr/>
          <p:nvPr userDrawn="1"/>
        </p:nvSpPr>
        <p:spPr>
          <a:xfrm>
            <a:off x="4275296" y="-12677"/>
            <a:ext cx="7916704" cy="1255241"/>
          </a:xfrm>
          <a:prstGeom prst="rect">
            <a:avLst/>
          </a:prstGeom>
          <a:solidFill>
            <a:schemeClr val="tx1">
              <a:alpha val="4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Footer Placeholder 4"/>
          <p:cNvSpPr>
            <a:spLocks noGrp="1"/>
          </p:cNvSpPr>
          <p:nvPr>
            <p:ph type="ftr" sz="quarter" idx="3"/>
          </p:nvPr>
        </p:nvSpPr>
        <p:spPr>
          <a:xfrm>
            <a:off x="3000320" y="6506989"/>
            <a:ext cx="6202680" cy="285284"/>
          </a:xfrm>
          <a:prstGeom prst="rect">
            <a:avLst/>
          </a:prstGeom>
        </p:spPr>
        <p:txBody>
          <a:bodyPr vert="horz" lIns="0" tIns="0" rIns="0" bIns="0" rtlCol="0" anchor="b" anchorCtr="0"/>
          <a:lstStyle>
            <a:lvl1pPr algn="ctr">
              <a:defRPr sz="800">
                <a:solidFill>
                  <a:srgbClr val="FF0000"/>
                </a:solidFill>
                <a:latin typeface="Arial Narrow" panose="020B0606020202030204" pitchFamily="34" charset="0"/>
              </a:defRPr>
            </a:lvl1pPr>
          </a:lstStyle>
          <a:p>
            <a:r>
              <a:rPr lang="en-US" dirty="0"/>
              <a:t>Not for Public Release or Redistribution. The technical data in this document is controlled under the U.S. Export</a:t>
            </a:r>
          </a:p>
          <a:p>
            <a:r>
              <a:rPr lang="en-US" dirty="0"/>
              <a:t>Regulations; release to foreign persons may require an export authorization.</a:t>
            </a:r>
          </a:p>
        </p:txBody>
      </p:sp>
      <p:sp>
        <p:nvSpPr>
          <p:cNvPr id="13" name="Slide Number Placeholder 5"/>
          <p:cNvSpPr>
            <a:spLocks noGrp="1"/>
          </p:cNvSpPr>
          <p:nvPr>
            <p:ph type="sldNum" sz="quarter" idx="4"/>
          </p:nvPr>
        </p:nvSpPr>
        <p:spPr>
          <a:xfrm>
            <a:off x="10400307" y="6569452"/>
            <a:ext cx="1486893" cy="224940"/>
          </a:xfrm>
          <a:prstGeom prst="rect">
            <a:avLst/>
          </a:prstGeom>
        </p:spPr>
        <p:txBody>
          <a:bodyPr vert="horz" lIns="0" tIns="0" rIns="0" bIns="0" rtlCol="0" anchor="b" anchorCtr="0"/>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B98F9279-7101-45AC-B135-C417C5F7337B}" type="slidenum">
              <a:rPr lang="en-US" smtClean="0"/>
              <a:pPr/>
              <a:t>‹#›</a:t>
            </a:fld>
            <a:endParaRPr lang="en-US" dirty="0"/>
          </a:p>
        </p:txBody>
      </p:sp>
      <p:sp>
        <p:nvSpPr>
          <p:cNvPr id="9" name="Date Placeholder 3"/>
          <p:cNvSpPr>
            <a:spLocks noGrp="1"/>
          </p:cNvSpPr>
          <p:nvPr>
            <p:ph type="dt" sz="half" idx="2"/>
          </p:nvPr>
        </p:nvSpPr>
        <p:spPr>
          <a:xfrm>
            <a:off x="311189" y="6633060"/>
            <a:ext cx="2743200" cy="159204"/>
          </a:xfrm>
          <a:prstGeom prst="rect">
            <a:avLst/>
          </a:prstGeom>
        </p:spPr>
        <p:txBody>
          <a:bodyPr vert="horz" lIns="0" tIns="0" rIns="0" bIns="0" rtlCol="0" anchor="b" anchorCtr="0"/>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en-US" dirty="0"/>
              <a:t>WFIRST CGI SRR/SDR</a:t>
            </a:r>
          </a:p>
        </p:txBody>
      </p:sp>
      <p:sp>
        <p:nvSpPr>
          <p:cNvPr id="8" name="Title 1"/>
          <p:cNvSpPr>
            <a:spLocks noGrp="1"/>
          </p:cNvSpPr>
          <p:nvPr>
            <p:ph type="title"/>
          </p:nvPr>
        </p:nvSpPr>
        <p:spPr>
          <a:xfrm>
            <a:off x="4275296" y="94073"/>
            <a:ext cx="7813381" cy="1062839"/>
          </a:xfrm>
        </p:spPr>
        <p:txBody>
          <a:bodyPr>
            <a:noAutofit/>
          </a:bodyPr>
          <a:lstStyle>
            <a:lvl1pPr>
              <a:defRPr sz="4800" b="1">
                <a:ln w="3175">
                  <a:noFill/>
                </a:ln>
                <a:solidFill>
                  <a:schemeClr val="bg1"/>
                </a:solidFill>
                <a:latin typeface="+mj-lt"/>
              </a:defRPr>
            </a:lvl1pPr>
          </a:lstStyle>
          <a:p>
            <a:r>
              <a:rPr lang="en-US" dirty="0"/>
              <a:t>Click to edit Master title style</a:t>
            </a:r>
          </a:p>
        </p:txBody>
      </p:sp>
      <p:sp>
        <p:nvSpPr>
          <p:cNvPr id="14" name="Rectangle 13">
            <a:extLst>
              <a:ext uri="{FF2B5EF4-FFF2-40B4-BE49-F238E27FC236}">
                <a16:creationId xmlns:a16="http://schemas.microsoft.com/office/drawing/2014/main" id="{AEFFACAE-3A68-F043-8B92-A8C3CF85DAE8}"/>
              </a:ext>
            </a:extLst>
          </p:cNvPr>
          <p:cNvSpPr/>
          <p:nvPr userDrawn="1"/>
        </p:nvSpPr>
        <p:spPr>
          <a:xfrm>
            <a:off x="3321289" y="1"/>
            <a:ext cx="955856" cy="550190"/>
          </a:xfrm>
          <a:prstGeom prst="rect">
            <a:avLst/>
          </a:prstGeom>
          <a:solidFill>
            <a:schemeClr val="tx1">
              <a:alpha val="4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193384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815" y="-12677"/>
            <a:ext cx="12192000" cy="1255241"/>
          </a:xfrm>
          <a:prstGeom prst="rect">
            <a:avLst/>
          </a:prstGeom>
        </p:spPr>
      </p:pic>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sz="28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TextBox 4"/>
          <p:cNvSpPr txBox="1"/>
          <p:nvPr userDrawn="1"/>
        </p:nvSpPr>
        <p:spPr>
          <a:xfrm>
            <a:off x="11721914" y="247432"/>
            <a:ext cx="184731" cy="369332"/>
          </a:xfrm>
          <a:prstGeom prst="rect">
            <a:avLst/>
          </a:prstGeom>
          <a:noFill/>
        </p:spPr>
        <p:txBody>
          <a:bodyPr wrap="none" rtlCol="0">
            <a:spAutoFit/>
          </a:bodyPr>
          <a:lstStyle/>
          <a:p>
            <a:endParaRPr lang="en-US" sz="1800" dirty="0"/>
          </a:p>
        </p:txBody>
      </p:sp>
      <p:sp>
        <p:nvSpPr>
          <p:cNvPr id="10" name="Footer Placeholder 4"/>
          <p:cNvSpPr>
            <a:spLocks noGrp="1"/>
          </p:cNvSpPr>
          <p:nvPr>
            <p:ph type="ftr" sz="quarter" idx="3"/>
          </p:nvPr>
        </p:nvSpPr>
        <p:spPr>
          <a:xfrm>
            <a:off x="3000320" y="6506989"/>
            <a:ext cx="6202680" cy="285284"/>
          </a:xfrm>
          <a:prstGeom prst="rect">
            <a:avLst/>
          </a:prstGeom>
        </p:spPr>
        <p:txBody>
          <a:bodyPr vert="horz" lIns="0" tIns="0" rIns="0" bIns="0" rtlCol="0" anchor="b" anchorCtr="0"/>
          <a:lstStyle>
            <a:lvl1pPr algn="ctr">
              <a:defRPr sz="800">
                <a:solidFill>
                  <a:srgbClr val="FF0000"/>
                </a:solidFill>
                <a:latin typeface="Arial Narrow" panose="020B0606020202030204" pitchFamily="34" charset="0"/>
              </a:defRPr>
            </a:lvl1pPr>
          </a:lstStyle>
          <a:p>
            <a:r>
              <a:rPr lang="en-US" dirty="0"/>
              <a:t>Not for Public Release or Redistribution. The technical data in this document is controlled under the U.S. Export</a:t>
            </a:r>
          </a:p>
          <a:p>
            <a:r>
              <a:rPr lang="en-US" dirty="0"/>
              <a:t>Regulations; release to foreign persons may require an export authorization.</a:t>
            </a:r>
          </a:p>
        </p:txBody>
      </p:sp>
      <p:sp>
        <p:nvSpPr>
          <p:cNvPr id="11" name="Slide Number Placeholder 5"/>
          <p:cNvSpPr>
            <a:spLocks noGrp="1"/>
          </p:cNvSpPr>
          <p:nvPr>
            <p:ph type="sldNum" sz="quarter" idx="4"/>
          </p:nvPr>
        </p:nvSpPr>
        <p:spPr>
          <a:xfrm>
            <a:off x="10400307" y="6569452"/>
            <a:ext cx="1486893" cy="224940"/>
          </a:xfrm>
          <a:prstGeom prst="rect">
            <a:avLst/>
          </a:prstGeom>
        </p:spPr>
        <p:txBody>
          <a:bodyPr vert="horz" lIns="0" tIns="0" rIns="0" bIns="0" rtlCol="0" anchor="b" anchorCtr="0"/>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B98F9279-7101-45AC-B135-C417C5F7337B}" type="slidenum">
              <a:rPr lang="en-US" smtClean="0"/>
              <a:pPr/>
              <a:t>‹#›</a:t>
            </a:fld>
            <a:endParaRPr lang="en-US" dirty="0"/>
          </a:p>
        </p:txBody>
      </p:sp>
      <p:sp>
        <p:nvSpPr>
          <p:cNvPr id="13" name="Date Placeholder 3"/>
          <p:cNvSpPr>
            <a:spLocks noGrp="1"/>
          </p:cNvSpPr>
          <p:nvPr>
            <p:ph type="dt" sz="half" idx="2"/>
          </p:nvPr>
        </p:nvSpPr>
        <p:spPr>
          <a:xfrm>
            <a:off x="311189" y="6633060"/>
            <a:ext cx="2743200" cy="159204"/>
          </a:xfrm>
          <a:prstGeom prst="rect">
            <a:avLst/>
          </a:prstGeom>
        </p:spPr>
        <p:txBody>
          <a:bodyPr vert="horz" lIns="0" tIns="0" rIns="0" bIns="0" rtlCol="0" anchor="b" anchorCtr="0"/>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en-US" dirty="0"/>
              <a:t>WFIRST CGI SRR/SDR</a:t>
            </a:r>
          </a:p>
        </p:txBody>
      </p:sp>
    </p:spTree>
    <p:extLst>
      <p:ext uri="{BB962C8B-B14F-4D97-AF65-F5344CB8AC3E}">
        <p14:creationId xmlns:p14="http://schemas.microsoft.com/office/powerpoint/2010/main" val="4097804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815" y="-12677"/>
            <a:ext cx="12192000" cy="1255241"/>
          </a:xfrm>
          <a:prstGeom prst="rect">
            <a:avLst/>
          </a:prstGeom>
        </p:spPr>
      </p:pic>
      <p:sp>
        <p:nvSpPr>
          <p:cNvPr id="11" name="Content Placeholder 2"/>
          <p:cNvSpPr>
            <a:spLocks noGrp="1"/>
          </p:cNvSpPr>
          <p:nvPr>
            <p:ph idx="1"/>
          </p:nvPr>
        </p:nvSpPr>
        <p:spPr>
          <a:xfrm>
            <a:off x="609601" y="1600201"/>
            <a:ext cx="10972799" cy="4525963"/>
          </a:xfrm>
        </p:spPr>
        <p:txBody>
          <a:bodyPr/>
          <a:lstStyle>
            <a:lvl1pPr marL="342900" indent="-342900">
              <a:buFont typeface="Arial" panose="020B0604020202020204" pitchFamily="34" charset="0"/>
              <a:buChar char="•"/>
              <a:defRPr>
                <a:solidFill>
                  <a:srgbClr val="000000"/>
                </a:solidFill>
              </a:defRPr>
            </a:lvl1pPr>
            <a:lvl2pPr>
              <a:defRPr>
                <a:solidFill>
                  <a:srgbClr val="000000"/>
                </a:solidFill>
              </a:defRPr>
            </a:lvl2pPr>
            <a:lvl3pPr>
              <a:defRPr>
                <a:solidFill>
                  <a:srgbClr val="000000"/>
                </a:solidFill>
              </a:defRPr>
            </a:lvl3pPr>
            <a:lvl4pPr marL="1600200" indent="-228600">
              <a:buFont typeface="Wingdings" pitchFamily="2" charset="2"/>
              <a:buChar char="§"/>
              <a:defRPr>
                <a:solidFill>
                  <a:srgbClr val="000000"/>
                </a:solidFill>
              </a:defRPr>
            </a:lvl4pPr>
            <a:lvl5pPr marL="2057400" indent="-228600">
              <a:buFont typeface="Arial" panose="020B0604020202020204" pitchFamily="34" charset="0"/>
              <a:buChar cha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1">
            <a:extLst>
              <a:ext uri="{FF2B5EF4-FFF2-40B4-BE49-F238E27FC236}">
                <a16:creationId xmlns:a16="http://schemas.microsoft.com/office/drawing/2014/main" id="{BB9665BF-8100-F346-B0CD-7A5C1FE35401}"/>
              </a:ext>
            </a:extLst>
          </p:cNvPr>
          <p:cNvSpPr/>
          <p:nvPr userDrawn="1"/>
        </p:nvSpPr>
        <p:spPr>
          <a:xfrm>
            <a:off x="4275296" y="-12677"/>
            <a:ext cx="7916704" cy="1255241"/>
          </a:xfrm>
          <a:prstGeom prst="rect">
            <a:avLst/>
          </a:prstGeom>
          <a:solidFill>
            <a:schemeClr val="tx1">
              <a:alpha val="4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Footer Placeholder 4"/>
          <p:cNvSpPr>
            <a:spLocks noGrp="1"/>
          </p:cNvSpPr>
          <p:nvPr>
            <p:ph type="ftr" sz="quarter" idx="3"/>
          </p:nvPr>
        </p:nvSpPr>
        <p:spPr>
          <a:xfrm>
            <a:off x="3000320" y="6506989"/>
            <a:ext cx="6202680" cy="285284"/>
          </a:xfrm>
          <a:prstGeom prst="rect">
            <a:avLst/>
          </a:prstGeom>
        </p:spPr>
        <p:txBody>
          <a:bodyPr vert="horz" lIns="0" tIns="0" rIns="0" bIns="0" rtlCol="0" anchor="b" anchorCtr="0"/>
          <a:lstStyle>
            <a:lvl1pPr algn="ctr">
              <a:defRPr sz="800">
                <a:solidFill>
                  <a:srgbClr val="FF0000"/>
                </a:solidFill>
                <a:latin typeface="Arial Narrow" panose="020B0606020202030204" pitchFamily="34" charset="0"/>
              </a:defRPr>
            </a:lvl1pPr>
          </a:lstStyle>
          <a:p>
            <a:r>
              <a:rPr lang="en-US" dirty="0"/>
              <a:t>Not for Public Release or Redistribution. The technical data in this document is controlled under the U.S. Export</a:t>
            </a:r>
          </a:p>
          <a:p>
            <a:r>
              <a:rPr lang="en-US" dirty="0"/>
              <a:t>Regulations; release to foreign persons may require an export authorization.</a:t>
            </a:r>
          </a:p>
        </p:txBody>
      </p:sp>
      <p:sp>
        <p:nvSpPr>
          <p:cNvPr id="13" name="Slide Number Placeholder 5"/>
          <p:cNvSpPr>
            <a:spLocks noGrp="1"/>
          </p:cNvSpPr>
          <p:nvPr>
            <p:ph type="sldNum" sz="quarter" idx="4"/>
          </p:nvPr>
        </p:nvSpPr>
        <p:spPr>
          <a:xfrm>
            <a:off x="10400307" y="6569452"/>
            <a:ext cx="1486893" cy="224940"/>
          </a:xfrm>
          <a:prstGeom prst="rect">
            <a:avLst/>
          </a:prstGeom>
        </p:spPr>
        <p:txBody>
          <a:bodyPr vert="horz" lIns="0" tIns="0" rIns="0" bIns="0" rtlCol="0" anchor="b" anchorCtr="0"/>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B98F9279-7101-45AC-B135-C417C5F7337B}" type="slidenum">
              <a:rPr lang="en-US" smtClean="0"/>
              <a:pPr/>
              <a:t>‹#›</a:t>
            </a:fld>
            <a:endParaRPr lang="en-US" dirty="0"/>
          </a:p>
        </p:txBody>
      </p:sp>
      <p:sp>
        <p:nvSpPr>
          <p:cNvPr id="9" name="Date Placeholder 3"/>
          <p:cNvSpPr>
            <a:spLocks noGrp="1"/>
          </p:cNvSpPr>
          <p:nvPr>
            <p:ph type="dt" sz="half" idx="2"/>
          </p:nvPr>
        </p:nvSpPr>
        <p:spPr>
          <a:xfrm>
            <a:off x="311189" y="6633060"/>
            <a:ext cx="2743200" cy="159204"/>
          </a:xfrm>
          <a:prstGeom prst="rect">
            <a:avLst/>
          </a:prstGeom>
        </p:spPr>
        <p:txBody>
          <a:bodyPr vert="horz" lIns="0" tIns="0" rIns="0" bIns="0" rtlCol="0" anchor="b" anchorCtr="0"/>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en-US" dirty="0"/>
              <a:t>WFIRST CGI SRR/SDR</a:t>
            </a:r>
          </a:p>
        </p:txBody>
      </p:sp>
      <p:sp>
        <p:nvSpPr>
          <p:cNvPr id="8" name="Title 1"/>
          <p:cNvSpPr>
            <a:spLocks noGrp="1"/>
          </p:cNvSpPr>
          <p:nvPr>
            <p:ph type="title"/>
          </p:nvPr>
        </p:nvSpPr>
        <p:spPr>
          <a:xfrm>
            <a:off x="4275296" y="94073"/>
            <a:ext cx="7813381" cy="1062839"/>
          </a:xfrm>
        </p:spPr>
        <p:txBody>
          <a:bodyPr>
            <a:noAutofit/>
          </a:bodyPr>
          <a:lstStyle>
            <a:lvl1pPr>
              <a:defRPr sz="4800" b="1">
                <a:ln w="3175">
                  <a:noFill/>
                </a:ln>
                <a:solidFill>
                  <a:schemeClr val="bg1"/>
                </a:solidFill>
                <a:latin typeface="+mj-lt"/>
              </a:defRPr>
            </a:lvl1pPr>
          </a:lstStyle>
          <a:p>
            <a:r>
              <a:rPr lang="en-US" dirty="0"/>
              <a:t>Click to edit Master title style</a:t>
            </a:r>
          </a:p>
        </p:txBody>
      </p:sp>
      <p:sp>
        <p:nvSpPr>
          <p:cNvPr id="14" name="Rectangle 13">
            <a:extLst>
              <a:ext uri="{FF2B5EF4-FFF2-40B4-BE49-F238E27FC236}">
                <a16:creationId xmlns:a16="http://schemas.microsoft.com/office/drawing/2014/main" id="{AEFFACAE-3A68-F043-8B92-A8C3CF85DAE8}"/>
              </a:ext>
            </a:extLst>
          </p:cNvPr>
          <p:cNvSpPr/>
          <p:nvPr userDrawn="1"/>
        </p:nvSpPr>
        <p:spPr>
          <a:xfrm>
            <a:off x="3321289" y="1"/>
            <a:ext cx="955856" cy="550190"/>
          </a:xfrm>
          <a:prstGeom prst="rect">
            <a:avLst/>
          </a:prstGeom>
          <a:solidFill>
            <a:schemeClr val="tx1">
              <a:alpha val="4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493961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815" y="-12677"/>
            <a:ext cx="12192000" cy="1255241"/>
          </a:xfrm>
          <a:prstGeom prst="rect">
            <a:avLst/>
          </a:prstGeom>
        </p:spPr>
      </p:pic>
      <p:sp>
        <p:nvSpPr>
          <p:cNvPr id="12" name="Footer Placeholder 4"/>
          <p:cNvSpPr>
            <a:spLocks noGrp="1"/>
          </p:cNvSpPr>
          <p:nvPr>
            <p:ph type="ftr" sz="quarter" idx="3"/>
          </p:nvPr>
        </p:nvSpPr>
        <p:spPr>
          <a:xfrm>
            <a:off x="3000320" y="6506989"/>
            <a:ext cx="6202680" cy="285284"/>
          </a:xfrm>
          <a:prstGeom prst="rect">
            <a:avLst/>
          </a:prstGeom>
        </p:spPr>
        <p:txBody>
          <a:bodyPr vert="horz" lIns="0" tIns="0" rIns="0" bIns="0" rtlCol="0" anchor="b" anchorCtr="0"/>
          <a:lstStyle>
            <a:lvl1pPr algn="ctr">
              <a:defRPr sz="800">
                <a:solidFill>
                  <a:srgbClr val="FF0000"/>
                </a:solidFill>
                <a:latin typeface="Arial Narrow" panose="020B0606020202030204" pitchFamily="34" charset="0"/>
              </a:defRPr>
            </a:lvl1pPr>
          </a:lstStyle>
          <a:p>
            <a:r>
              <a:rPr lang="en-US" dirty="0"/>
              <a:t>Not for Public Release or Redistribution. The technical data in this document is controlled under the U.S. Export</a:t>
            </a:r>
          </a:p>
          <a:p>
            <a:r>
              <a:rPr lang="en-US" dirty="0"/>
              <a:t>Regulations; release to foreign persons may require an export authorization.</a:t>
            </a:r>
          </a:p>
        </p:txBody>
      </p:sp>
      <p:sp>
        <p:nvSpPr>
          <p:cNvPr id="13" name="Slide Number Placeholder 5"/>
          <p:cNvSpPr>
            <a:spLocks noGrp="1"/>
          </p:cNvSpPr>
          <p:nvPr>
            <p:ph type="sldNum" sz="quarter" idx="4"/>
          </p:nvPr>
        </p:nvSpPr>
        <p:spPr>
          <a:xfrm>
            <a:off x="10400307" y="6569452"/>
            <a:ext cx="1486893" cy="224940"/>
          </a:xfrm>
          <a:prstGeom prst="rect">
            <a:avLst/>
          </a:prstGeom>
        </p:spPr>
        <p:txBody>
          <a:bodyPr vert="horz" lIns="0" tIns="0" rIns="0" bIns="0" rtlCol="0" anchor="b" anchorCtr="0"/>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B98F9279-7101-45AC-B135-C417C5F7337B}" type="slidenum">
              <a:rPr lang="en-US" smtClean="0"/>
              <a:pPr/>
              <a:t>‹#›</a:t>
            </a:fld>
            <a:endParaRPr lang="en-US" dirty="0"/>
          </a:p>
        </p:txBody>
      </p:sp>
      <p:sp>
        <p:nvSpPr>
          <p:cNvPr id="9" name="Date Placeholder 3"/>
          <p:cNvSpPr>
            <a:spLocks noGrp="1"/>
          </p:cNvSpPr>
          <p:nvPr>
            <p:ph type="dt" sz="half" idx="2"/>
          </p:nvPr>
        </p:nvSpPr>
        <p:spPr>
          <a:xfrm>
            <a:off x="311189" y="6633060"/>
            <a:ext cx="2743200" cy="159204"/>
          </a:xfrm>
          <a:prstGeom prst="rect">
            <a:avLst/>
          </a:prstGeom>
        </p:spPr>
        <p:txBody>
          <a:bodyPr vert="horz" lIns="0" tIns="0" rIns="0" bIns="0" rtlCol="0" anchor="b" anchorCtr="0"/>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en-US" dirty="0"/>
              <a:t>WFIRST CGI SRR/SDR</a:t>
            </a:r>
          </a:p>
        </p:txBody>
      </p:sp>
      <p:sp>
        <p:nvSpPr>
          <p:cNvPr id="10" name="Rectangle 9">
            <a:extLst>
              <a:ext uri="{FF2B5EF4-FFF2-40B4-BE49-F238E27FC236}">
                <a16:creationId xmlns:a16="http://schemas.microsoft.com/office/drawing/2014/main" id="{692F67C1-3BC1-6E4F-9D2A-29358FDAAFB2}"/>
              </a:ext>
            </a:extLst>
          </p:cNvPr>
          <p:cNvSpPr/>
          <p:nvPr userDrawn="1"/>
        </p:nvSpPr>
        <p:spPr>
          <a:xfrm>
            <a:off x="4275296" y="-12677"/>
            <a:ext cx="7916704" cy="1255241"/>
          </a:xfrm>
          <a:prstGeom prst="rect">
            <a:avLst/>
          </a:prstGeom>
          <a:solidFill>
            <a:schemeClr val="tx1">
              <a:alpha val="4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Title 1"/>
          <p:cNvSpPr>
            <a:spLocks noGrp="1"/>
          </p:cNvSpPr>
          <p:nvPr>
            <p:ph type="title"/>
          </p:nvPr>
        </p:nvSpPr>
        <p:spPr>
          <a:xfrm>
            <a:off x="4275296" y="94073"/>
            <a:ext cx="7813381" cy="1062839"/>
          </a:xfrm>
        </p:spPr>
        <p:txBody>
          <a:bodyPr>
            <a:noAutofit/>
          </a:bodyPr>
          <a:lstStyle>
            <a:lvl1pPr>
              <a:defRPr sz="4800" b="1">
                <a:ln w="3175">
                  <a:noFill/>
                </a:ln>
                <a:solidFill>
                  <a:schemeClr val="bg1"/>
                </a:solidFill>
              </a:defRPr>
            </a:lvl1pPr>
          </a:lstStyle>
          <a:p>
            <a:r>
              <a:rPr lang="en-US" dirty="0"/>
              <a:t>Click to edit Master title style</a:t>
            </a:r>
          </a:p>
        </p:txBody>
      </p:sp>
      <p:sp>
        <p:nvSpPr>
          <p:cNvPr id="14" name="Rectangle 13">
            <a:extLst>
              <a:ext uri="{FF2B5EF4-FFF2-40B4-BE49-F238E27FC236}">
                <a16:creationId xmlns:a16="http://schemas.microsoft.com/office/drawing/2014/main" id="{2AD1D6DD-290F-B342-B26D-4FCD04F018D3}"/>
              </a:ext>
            </a:extLst>
          </p:cNvPr>
          <p:cNvSpPr/>
          <p:nvPr userDrawn="1"/>
        </p:nvSpPr>
        <p:spPr>
          <a:xfrm>
            <a:off x="3321289" y="1"/>
            <a:ext cx="955856" cy="550190"/>
          </a:xfrm>
          <a:prstGeom prst="rect">
            <a:avLst/>
          </a:prstGeom>
          <a:solidFill>
            <a:schemeClr val="tx1">
              <a:alpha val="4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816648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70642" y="76862"/>
            <a:ext cx="9812321" cy="628110"/>
          </a:xfrm>
        </p:spPr>
        <p:txBody>
          <a:bodyPr/>
          <a:lstStyle/>
          <a:p>
            <a:r>
              <a:rPr lang="en-US" dirty="0"/>
              <a:t>Click to edit Master title style</a:t>
            </a:r>
          </a:p>
        </p:txBody>
      </p:sp>
      <p:sp>
        <p:nvSpPr>
          <p:cNvPr id="3" name="Content Placeholder 2"/>
          <p:cNvSpPr>
            <a:spLocks noGrp="1"/>
          </p:cNvSpPr>
          <p:nvPr>
            <p:ph idx="1"/>
          </p:nvPr>
        </p:nvSpPr>
        <p:spPr>
          <a:xfrm>
            <a:off x="1712147" y="971848"/>
            <a:ext cx="9870252" cy="5154316"/>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p:cNvSpPr>
            <a:spLocks noGrp="1"/>
          </p:cNvSpPr>
          <p:nvPr>
            <p:ph type="ftr" sz="quarter" idx="3"/>
          </p:nvPr>
        </p:nvSpPr>
        <p:spPr>
          <a:xfrm>
            <a:off x="3000320" y="6506989"/>
            <a:ext cx="6202680" cy="285284"/>
          </a:xfrm>
          <a:prstGeom prst="rect">
            <a:avLst/>
          </a:prstGeom>
        </p:spPr>
        <p:txBody>
          <a:bodyPr vert="horz" lIns="0" tIns="0" rIns="0" bIns="0" rtlCol="0" anchor="b" anchorCtr="0"/>
          <a:lstStyle>
            <a:lvl1pPr algn="ctr">
              <a:defRPr sz="800">
                <a:solidFill>
                  <a:srgbClr val="FF0000"/>
                </a:solidFill>
                <a:latin typeface="Arial Narrow" panose="020B0606020202030204" pitchFamily="34" charset="0"/>
              </a:defRPr>
            </a:lvl1pPr>
          </a:lstStyle>
          <a:p>
            <a:r>
              <a:rPr lang="en-US" dirty="0"/>
              <a:t>Not for Public Release or Redistribution. The technical data in this document is controlled under the U.S. Export</a:t>
            </a:r>
          </a:p>
          <a:p>
            <a:r>
              <a:rPr lang="en-US" dirty="0"/>
              <a:t>Regulations; release to foreign persons may require an export authorization.</a:t>
            </a:r>
          </a:p>
        </p:txBody>
      </p:sp>
      <p:sp>
        <p:nvSpPr>
          <p:cNvPr id="9" name="Slide Number Placeholder 5"/>
          <p:cNvSpPr>
            <a:spLocks noGrp="1"/>
          </p:cNvSpPr>
          <p:nvPr>
            <p:ph type="sldNum" sz="quarter" idx="4"/>
          </p:nvPr>
        </p:nvSpPr>
        <p:spPr>
          <a:xfrm>
            <a:off x="10400307" y="6569452"/>
            <a:ext cx="1486893" cy="224940"/>
          </a:xfrm>
          <a:prstGeom prst="rect">
            <a:avLst/>
          </a:prstGeom>
        </p:spPr>
        <p:txBody>
          <a:bodyPr vert="horz" lIns="0" tIns="0" rIns="0" bIns="0" rtlCol="0" anchor="b" anchorCtr="0"/>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B98F9279-7101-45AC-B135-C417C5F7337B}" type="slidenum">
              <a:rPr lang="en-US" smtClean="0"/>
              <a:pPr/>
              <a:t>‹#›</a:t>
            </a:fld>
            <a:endParaRPr lang="en-US" dirty="0"/>
          </a:p>
        </p:txBody>
      </p:sp>
      <p:pic>
        <p:nvPicPr>
          <p:cNvPr id="10" name="Picture 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rot="16200000">
            <a:off x="-2757187" y="2775401"/>
            <a:ext cx="6794401" cy="1243600"/>
          </a:xfrm>
          <a:prstGeom prst="rect">
            <a:avLst/>
          </a:prstGeom>
        </p:spPr>
      </p:pic>
      <p:sp>
        <p:nvSpPr>
          <p:cNvPr id="11" name="Date Placeholder 3"/>
          <p:cNvSpPr>
            <a:spLocks noGrp="1"/>
          </p:cNvSpPr>
          <p:nvPr>
            <p:ph type="dt" sz="half" idx="2"/>
          </p:nvPr>
        </p:nvSpPr>
        <p:spPr>
          <a:xfrm>
            <a:off x="115380" y="6633060"/>
            <a:ext cx="2743200" cy="159204"/>
          </a:xfrm>
          <a:prstGeom prst="rect">
            <a:avLst/>
          </a:prstGeom>
        </p:spPr>
        <p:txBody>
          <a:bodyPr vert="horz" lIns="0" tIns="0" rIns="0" bIns="0" rtlCol="0" anchor="b" anchorCtr="0"/>
          <a:lstStyle>
            <a:lvl1pPr algn="l">
              <a:defRPr sz="900">
                <a:solidFill>
                  <a:schemeClr val="bg1"/>
                </a:solidFill>
                <a:latin typeface="Arial" panose="020B0604020202020204" pitchFamily="34" charset="0"/>
                <a:cs typeface="Arial" panose="020B0604020202020204" pitchFamily="34" charset="0"/>
              </a:defRPr>
            </a:lvl1pPr>
          </a:lstStyle>
          <a:p>
            <a:r>
              <a:rPr lang="en-US"/>
              <a:t>CGI SRR/SDR</a:t>
            </a:r>
            <a:endParaRPr lang="en-US" dirty="0"/>
          </a:p>
        </p:txBody>
      </p:sp>
    </p:spTree>
    <p:extLst>
      <p:ext uri="{BB962C8B-B14F-4D97-AF65-F5344CB8AC3E}">
        <p14:creationId xmlns:p14="http://schemas.microsoft.com/office/powerpoint/2010/main" val="501646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99820" y="0"/>
            <a:ext cx="7338144" cy="685800"/>
          </a:xfrm>
        </p:spPr>
        <p:txBody>
          <a:bodyPr/>
          <a:lstStyle>
            <a:lvl1pPr algn="ctr">
              <a:defRPr sz="3200" i="0"/>
            </a:lvl1pPr>
          </a:lstStyle>
          <a:p>
            <a:r>
              <a:rPr lang="en-US"/>
              <a:t>Click to edit Master title style</a:t>
            </a:r>
            <a:endParaRPr lang="en-US" dirty="0"/>
          </a:p>
        </p:txBody>
      </p:sp>
      <p:sp>
        <p:nvSpPr>
          <p:cNvPr id="5" name="Slide Number Placeholder 2"/>
          <p:cNvSpPr>
            <a:spLocks noGrp="1"/>
          </p:cNvSpPr>
          <p:nvPr>
            <p:ph type="sldNum" sz="quarter" idx="4"/>
          </p:nvPr>
        </p:nvSpPr>
        <p:spPr>
          <a:xfrm>
            <a:off x="11549273" y="6631614"/>
            <a:ext cx="558800" cy="161583"/>
          </a:xfrm>
          <a:prstGeom prst="rect">
            <a:avLst/>
          </a:prstGeom>
        </p:spPr>
        <p:txBody>
          <a:bodyPr vert="horz" lIns="0" tIns="0" rIns="0" bIns="0" rtlCol="0" anchor="ctr">
            <a:spAutoFit/>
          </a:bodyPr>
          <a:lstStyle>
            <a:lvl1pPr algn="r">
              <a:defRPr sz="1050">
                <a:solidFill>
                  <a:schemeClr val="tx1">
                    <a:tint val="75000"/>
                  </a:schemeClr>
                </a:solidFill>
              </a:defRPr>
            </a:lvl1pPr>
          </a:lstStyle>
          <a:p>
            <a:fld id="{B0646270-D692-4BFB-9550-8B1C722CDB0B}" type="slidenum">
              <a:rPr lang="en-US" smtClean="0"/>
              <a:pPr/>
              <a:t>‹#›</a:t>
            </a:fld>
            <a:endParaRPr lang="en-US" dirty="0"/>
          </a:p>
        </p:txBody>
      </p:sp>
      <p:sp>
        <p:nvSpPr>
          <p:cNvPr id="6" name="Content Placeholder 15"/>
          <p:cNvSpPr>
            <a:spLocks noGrp="1"/>
          </p:cNvSpPr>
          <p:nvPr>
            <p:ph sz="quarter" idx="11"/>
          </p:nvPr>
        </p:nvSpPr>
        <p:spPr>
          <a:xfrm>
            <a:off x="539639" y="985963"/>
            <a:ext cx="11048063" cy="5247861"/>
          </a:xfrm>
          <a:prstGeom prst="rect">
            <a:avLst/>
          </a:prstGeom>
        </p:spPr>
        <p:txBody>
          <a:bodyPr/>
          <a:lstStyle>
            <a:lvl1pPr marL="0" indent="0">
              <a:spcBef>
                <a:spcPts val="600"/>
              </a:spcBef>
              <a:buNone/>
              <a:defRPr>
                <a:solidFill>
                  <a:schemeClr val="tx1"/>
                </a:solidFill>
                <a:latin typeface="Calibri" panose="020F0502020204030204" pitchFamily="34" charset="0"/>
                <a:cs typeface="Calibri" panose="020F0502020204030204" pitchFamily="34" charset="0"/>
              </a:defRPr>
            </a:lvl1pPr>
            <a:lvl2pPr marL="457200" indent="-228600">
              <a:spcBef>
                <a:spcPts val="0"/>
              </a:spcBef>
              <a:spcAft>
                <a:spcPts val="200"/>
              </a:spcAft>
              <a:defRPr>
                <a:solidFill>
                  <a:schemeClr val="tx1"/>
                </a:solidFill>
                <a:latin typeface="Calibri" panose="020F0502020204030204" pitchFamily="34" charset="0"/>
                <a:cs typeface="Calibri" panose="020F0502020204030204" pitchFamily="34" charset="0"/>
              </a:defRPr>
            </a:lvl2pPr>
            <a:lvl3pPr marL="914400">
              <a:spcBef>
                <a:spcPts val="0"/>
              </a:spcBef>
              <a:spcAft>
                <a:spcPts val="200"/>
              </a:spcAft>
              <a:defRPr>
                <a:solidFill>
                  <a:schemeClr val="tx1"/>
                </a:solidFill>
                <a:latin typeface="Calibri" panose="020F0502020204030204" pitchFamily="34" charset="0"/>
                <a:cs typeface="Calibri" panose="020F0502020204030204" pitchFamily="34" charset="0"/>
              </a:defRPr>
            </a:lvl3pPr>
            <a:lvl4pPr marL="1143000">
              <a:spcBef>
                <a:spcPts val="0"/>
              </a:spcBef>
              <a:spcAft>
                <a:spcPts val="200"/>
              </a:spcAft>
              <a:defRPr sz="1700">
                <a:solidFill>
                  <a:schemeClr val="tx1"/>
                </a:solidFill>
                <a:latin typeface="Calibri" panose="020F0502020204030204" pitchFamily="34" charset="0"/>
                <a:cs typeface="Calibri" panose="020F0502020204030204" pitchFamily="34" charset="0"/>
              </a:defRPr>
            </a:lvl4pPr>
            <a:lvl5pPr marL="1371600">
              <a:spcBef>
                <a:spcPts val="0"/>
              </a:spcBef>
              <a:defRPr>
                <a:solidFill>
                  <a:schemeClr val="tx1"/>
                </a:solidFill>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16543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2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1"/>
            <a:ext cx="12192000" cy="1380571"/>
          </a:xfrm>
          <a:prstGeom prst="rect">
            <a:avLst/>
          </a:prstGeom>
        </p:spPr>
      </p:pic>
      <p:sp>
        <p:nvSpPr>
          <p:cNvPr id="2" name="Title 1"/>
          <p:cNvSpPr>
            <a:spLocks noGrp="1"/>
          </p:cNvSpPr>
          <p:nvPr>
            <p:ph type="title" hasCustomPrompt="1"/>
          </p:nvPr>
        </p:nvSpPr>
        <p:spPr>
          <a:xfrm>
            <a:off x="4312925" y="179726"/>
            <a:ext cx="7502779" cy="1062839"/>
          </a:xfrm>
        </p:spPr>
        <p:txBody>
          <a:bodyPr/>
          <a:lstStyle>
            <a:lvl1pPr>
              <a:defRPr>
                <a:solidFill>
                  <a:schemeClr val="bg1"/>
                </a:solidFill>
              </a:defRPr>
            </a:lvl1pPr>
          </a:lstStyle>
          <a:p>
            <a:r>
              <a:rPr lang="en-US" dirty="0"/>
              <a:t>Coronagraph Instrument (CGI)</a:t>
            </a:r>
          </a:p>
        </p:txBody>
      </p:sp>
      <p:sp>
        <p:nvSpPr>
          <p:cNvPr id="3" name="Slide Number Placeholder 2"/>
          <p:cNvSpPr>
            <a:spLocks noGrp="1"/>
          </p:cNvSpPr>
          <p:nvPr>
            <p:ph type="sldNum" sz="quarter" idx="10"/>
          </p:nvPr>
        </p:nvSpPr>
        <p:spPr/>
        <p:txBody>
          <a:bodyPr/>
          <a:lstStyle/>
          <a:p>
            <a:fld id="{9B402786-918C-D846-A5E6-705928AE4161}" type="slidenum">
              <a:rPr lang="en-US" smtClean="0"/>
              <a:pPr/>
              <a:t>‹#›</a:t>
            </a:fld>
            <a:endParaRPr lang="en-US" dirty="0"/>
          </a:p>
        </p:txBody>
      </p:sp>
      <p:sp>
        <p:nvSpPr>
          <p:cNvPr id="4" name="Footer Placeholder 3"/>
          <p:cNvSpPr>
            <a:spLocks noGrp="1"/>
          </p:cNvSpPr>
          <p:nvPr>
            <p:ph type="ftr" sz="quarter" idx="11"/>
          </p:nvPr>
        </p:nvSpPr>
        <p:spPr/>
        <p:txBody>
          <a:bodyPr/>
          <a:lstStyle/>
          <a:p>
            <a:r>
              <a:rPr lang="en-US"/>
              <a:t>Coronagraph Instrument Reference Information</a:t>
            </a:r>
            <a:endParaRPr lang="en-US" dirty="0"/>
          </a:p>
        </p:txBody>
      </p:sp>
      <p:sp>
        <p:nvSpPr>
          <p:cNvPr id="5" name="Date Placeholder 4"/>
          <p:cNvSpPr>
            <a:spLocks noGrp="1"/>
          </p:cNvSpPr>
          <p:nvPr>
            <p:ph type="dt" sz="half" idx="12"/>
          </p:nvPr>
        </p:nvSpPr>
        <p:spPr/>
        <p:txBody>
          <a:bodyPr/>
          <a:lstStyle/>
          <a:p>
            <a:r>
              <a:rPr lang="en-US"/>
              <a:t>February XX 2018</a:t>
            </a:r>
          </a:p>
        </p:txBody>
      </p:sp>
    </p:spTree>
    <p:extLst>
      <p:ext uri="{BB962C8B-B14F-4D97-AF65-F5344CB8AC3E}">
        <p14:creationId xmlns:p14="http://schemas.microsoft.com/office/powerpoint/2010/main" val="105223034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tif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6.xml"/><Relationship Id="rId7"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cstate="hqprint">
            <a:extLst>
              <a:ext uri="{BEBA8EAE-BF5A-486C-A8C5-ECC9F3942E4B}">
                <a14:imgProps xmlns:a14="http://schemas.microsoft.com/office/drawing/2010/main">
                  <a14:imgLayer r:embed="rId6">
                    <a14:imgEffect>
                      <a14:brightnessContrast bright="-5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221424" y="0"/>
            <a:ext cx="9970576"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795579" y="1038386"/>
            <a:ext cx="11091620" cy="543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23131" y="6587156"/>
            <a:ext cx="1902163" cy="225074"/>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r>
              <a:rPr lang="en-US" dirty="0"/>
              <a:t>WFIRST CGI SRR/SDR</a:t>
            </a:r>
          </a:p>
        </p:txBody>
      </p:sp>
      <p:sp>
        <p:nvSpPr>
          <p:cNvPr id="5" name="Footer Placeholder 4"/>
          <p:cNvSpPr>
            <a:spLocks noGrp="1"/>
          </p:cNvSpPr>
          <p:nvPr>
            <p:ph type="ftr" sz="quarter" idx="3"/>
          </p:nvPr>
        </p:nvSpPr>
        <p:spPr>
          <a:xfrm>
            <a:off x="2506136" y="6593152"/>
            <a:ext cx="8249769" cy="219078"/>
          </a:xfrm>
          <a:prstGeom prst="rect">
            <a:avLst/>
          </a:prstGeom>
        </p:spPr>
        <p:txBody>
          <a:bodyPr vert="horz" lIns="91440" tIns="45720" rIns="91440" bIns="45720" rtlCol="0" anchor="ctr"/>
          <a:lstStyle>
            <a:lvl1pPr algn="ctr" fontAlgn="auto">
              <a:spcBef>
                <a:spcPts val="0"/>
              </a:spcBef>
              <a:spcAft>
                <a:spcPts val="0"/>
              </a:spcAft>
              <a:defRPr sz="900">
                <a:solidFill>
                  <a:srgbClr val="FF0000"/>
                </a:solidFill>
                <a:latin typeface="+mn-lt"/>
                <a:cs typeface="+mn-cs"/>
              </a:defRPr>
            </a:lvl1pPr>
          </a:lstStyle>
          <a:p>
            <a:r>
              <a:rPr lang="en-US" dirty="0"/>
              <a:t>Not for Public Release or Redistribution. The technical data in this document is controlled under the U.S. Export</a:t>
            </a:r>
          </a:p>
          <a:p>
            <a:r>
              <a:rPr lang="en-US" dirty="0"/>
              <a:t>Regulations; release to foreign persons may require an export authorization.</a:t>
            </a:r>
          </a:p>
        </p:txBody>
      </p:sp>
      <p:sp>
        <p:nvSpPr>
          <p:cNvPr id="6" name="Slide Number Placeholder 5"/>
          <p:cNvSpPr>
            <a:spLocks noGrp="1"/>
          </p:cNvSpPr>
          <p:nvPr>
            <p:ph type="sldNum" sz="quarter" idx="4"/>
          </p:nvPr>
        </p:nvSpPr>
        <p:spPr>
          <a:xfrm>
            <a:off x="10871200" y="6593152"/>
            <a:ext cx="1016000" cy="219078"/>
          </a:xfrm>
          <a:prstGeom prst="rect">
            <a:avLst/>
          </a:prstGeom>
        </p:spPr>
        <p:txBody>
          <a:bodyPr vert="horz" lIns="91440" tIns="45720" rIns="91440" bIns="45720" rtlCol="0" anchor="ctr"/>
          <a:lstStyle>
            <a:lvl1pPr algn="r" fontAlgn="auto">
              <a:spcBef>
                <a:spcPts val="0"/>
              </a:spcBef>
              <a:spcAft>
                <a:spcPts val="0"/>
              </a:spcAft>
              <a:defRPr sz="900">
                <a:solidFill>
                  <a:schemeClr val="tx1">
                    <a:tint val="75000"/>
                  </a:schemeClr>
                </a:solidFill>
                <a:latin typeface="+mn-lt"/>
                <a:cs typeface="+mn-cs"/>
              </a:defRPr>
            </a:lvl1pPr>
          </a:lstStyle>
          <a:p>
            <a:fld id="{C9FD03C4-8AD8-465C-90F8-9CB819E29248}" type="slidenum">
              <a:rPr lang="en-US" smtClean="0"/>
              <a:t>‹#›</a:t>
            </a:fld>
            <a:endParaRPr lang="en-US"/>
          </a:p>
        </p:txBody>
      </p:sp>
      <p:pic>
        <p:nvPicPr>
          <p:cNvPr id="2" name="Picture 1">
            <a:extLst>
              <a:ext uri="{FF2B5EF4-FFF2-40B4-BE49-F238E27FC236}">
                <a16:creationId xmlns:a16="http://schemas.microsoft.com/office/drawing/2014/main" id="{031BF12D-4AA8-E149-AB6E-7B0824F0EAA2}"/>
              </a:ext>
            </a:extLst>
          </p:cNvPr>
          <p:cNvPicPr>
            <a:picLocks noChangeAspect="1"/>
          </p:cNvPicPr>
          <p:nvPr userDrawn="1"/>
        </p:nvPicPr>
        <p:blipFill>
          <a:blip r:embed="rId7" cstate="hqprint">
            <a:extLst>
              <a:ext uri="{28A0092B-C50C-407E-A947-70E740481C1C}">
                <a14:useLocalDpi xmlns:a14="http://schemas.microsoft.com/office/drawing/2010/main"/>
              </a:ext>
            </a:extLst>
          </a:blip>
          <a:stretch>
            <a:fillRect/>
          </a:stretch>
        </p:blipFill>
        <p:spPr>
          <a:xfrm>
            <a:off x="0" y="-69095"/>
            <a:ext cx="2221424" cy="831095"/>
          </a:xfrm>
          <a:prstGeom prst="rect">
            <a:avLst/>
          </a:prstGeom>
        </p:spPr>
      </p:pic>
    </p:spTree>
    <p:extLst>
      <p:ext uri="{BB962C8B-B14F-4D97-AF65-F5344CB8AC3E}">
        <p14:creationId xmlns:p14="http://schemas.microsoft.com/office/powerpoint/2010/main" val="10888984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r" rtl="0" eaLnBrk="1" fontAlgn="base" hangingPunct="1">
        <a:spcBef>
          <a:spcPct val="0"/>
        </a:spcBef>
        <a:spcAft>
          <a:spcPct val="0"/>
        </a:spcAft>
        <a:defRPr kumimoji="0" lang="en-US" sz="4800" b="1" i="0" u="none" strike="noStrike" kern="1200" cap="none" spc="0" normalizeH="0" baseline="0" noProof="0" smtClean="0">
          <a:ln>
            <a:noFill/>
          </a:ln>
          <a:solidFill>
            <a:schemeClr val="bg1"/>
          </a:solidFill>
          <a:effectLst/>
          <a:uLnTx/>
          <a:uFillTx/>
          <a:latin typeface="+mj-lt"/>
          <a:ea typeface="+mj-ea"/>
          <a:cs typeface="+mj-cs"/>
        </a:defRPr>
      </a:lvl1pPr>
      <a:lvl2pPr algn="ctr" rtl="0" eaLnBrk="1" fontAlgn="base" hangingPunct="1">
        <a:spcBef>
          <a:spcPct val="0"/>
        </a:spcBef>
        <a:spcAft>
          <a:spcPct val="0"/>
        </a:spcAft>
        <a:defRPr sz="2400">
          <a:solidFill>
            <a:srgbClr val="FF0000"/>
          </a:solidFill>
          <a:latin typeface="Calibri" pitchFamily="34" charset="0"/>
        </a:defRPr>
      </a:lvl2pPr>
      <a:lvl3pPr algn="ctr" rtl="0" eaLnBrk="1" fontAlgn="base" hangingPunct="1">
        <a:spcBef>
          <a:spcPct val="0"/>
        </a:spcBef>
        <a:spcAft>
          <a:spcPct val="0"/>
        </a:spcAft>
        <a:defRPr sz="2400">
          <a:solidFill>
            <a:srgbClr val="FF0000"/>
          </a:solidFill>
          <a:latin typeface="Calibri" pitchFamily="34" charset="0"/>
        </a:defRPr>
      </a:lvl3pPr>
      <a:lvl4pPr algn="ctr" rtl="0" eaLnBrk="1" fontAlgn="base" hangingPunct="1">
        <a:spcBef>
          <a:spcPct val="0"/>
        </a:spcBef>
        <a:spcAft>
          <a:spcPct val="0"/>
        </a:spcAft>
        <a:defRPr sz="2400">
          <a:solidFill>
            <a:srgbClr val="FF0000"/>
          </a:solidFill>
          <a:latin typeface="Calibri" pitchFamily="34" charset="0"/>
        </a:defRPr>
      </a:lvl4pPr>
      <a:lvl5pPr algn="ctr" rtl="0" eaLnBrk="1" fontAlgn="base" hangingPunct="1">
        <a:spcBef>
          <a:spcPct val="0"/>
        </a:spcBef>
        <a:spcAft>
          <a:spcPct val="0"/>
        </a:spcAft>
        <a:defRPr sz="2400">
          <a:solidFill>
            <a:srgbClr val="FF0000"/>
          </a:solidFill>
          <a:latin typeface="Calibri" pitchFamily="34" charset="0"/>
        </a:defRPr>
      </a:lvl5pPr>
      <a:lvl6pPr marL="342886" algn="ctr" rtl="0" eaLnBrk="1" fontAlgn="base" hangingPunct="1">
        <a:spcBef>
          <a:spcPct val="0"/>
        </a:spcBef>
        <a:spcAft>
          <a:spcPct val="0"/>
        </a:spcAft>
        <a:defRPr sz="2400">
          <a:solidFill>
            <a:srgbClr val="FF0000"/>
          </a:solidFill>
          <a:latin typeface="Calibri" pitchFamily="34" charset="0"/>
        </a:defRPr>
      </a:lvl6pPr>
      <a:lvl7pPr marL="685771" algn="ctr" rtl="0" eaLnBrk="1" fontAlgn="base" hangingPunct="1">
        <a:spcBef>
          <a:spcPct val="0"/>
        </a:spcBef>
        <a:spcAft>
          <a:spcPct val="0"/>
        </a:spcAft>
        <a:defRPr sz="2400">
          <a:solidFill>
            <a:srgbClr val="FF0000"/>
          </a:solidFill>
          <a:latin typeface="Calibri" pitchFamily="34" charset="0"/>
        </a:defRPr>
      </a:lvl7pPr>
      <a:lvl8pPr marL="1028657" algn="ctr" rtl="0" eaLnBrk="1" fontAlgn="base" hangingPunct="1">
        <a:spcBef>
          <a:spcPct val="0"/>
        </a:spcBef>
        <a:spcAft>
          <a:spcPct val="0"/>
        </a:spcAft>
        <a:defRPr sz="2400">
          <a:solidFill>
            <a:srgbClr val="FF0000"/>
          </a:solidFill>
          <a:latin typeface="Calibri" pitchFamily="34" charset="0"/>
        </a:defRPr>
      </a:lvl8pPr>
      <a:lvl9pPr marL="1371543" algn="ctr" rtl="0" eaLnBrk="1" fontAlgn="base" hangingPunct="1">
        <a:spcBef>
          <a:spcPct val="0"/>
        </a:spcBef>
        <a:spcAft>
          <a:spcPct val="0"/>
        </a:spcAft>
        <a:defRPr sz="2400">
          <a:solidFill>
            <a:srgbClr val="FF0000"/>
          </a:solidFill>
          <a:latin typeface="Calibri" pitchFamily="34" charset="0"/>
        </a:defRPr>
      </a:lvl9pPr>
    </p:titleStyle>
    <p:bodyStyle>
      <a:lvl1pPr marL="257165" indent="-257165" algn="l" rtl="0" eaLnBrk="1" fontAlgn="base" hangingPunct="1">
        <a:spcBef>
          <a:spcPct val="20000"/>
        </a:spcBef>
        <a:spcAft>
          <a:spcPct val="0"/>
        </a:spcAft>
        <a:buFont typeface="Arial" charset="0"/>
        <a:buChar char="•"/>
        <a:defRPr sz="1800" kern="1200">
          <a:solidFill>
            <a:schemeClr val="bg1"/>
          </a:solidFill>
          <a:latin typeface="+mn-lt"/>
          <a:ea typeface="+mn-ea"/>
          <a:cs typeface="+mn-cs"/>
        </a:defRPr>
      </a:lvl1pPr>
      <a:lvl2pPr marL="557189" indent="-214304" algn="l" rtl="0" eaLnBrk="1" fontAlgn="base" hangingPunct="1">
        <a:spcBef>
          <a:spcPct val="20000"/>
        </a:spcBef>
        <a:spcAft>
          <a:spcPct val="0"/>
        </a:spcAft>
        <a:buFont typeface="Arial" charset="0"/>
        <a:buChar char="–"/>
        <a:defRPr sz="1500" kern="1200">
          <a:solidFill>
            <a:schemeClr val="bg1"/>
          </a:solidFill>
          <a:latin typeface="+mn-lt"/>
          <a:ea typeface="+mn-ea"/>
          <a:cs typeface="+mn-cs"/>
        </a:defRPr>
      </a:lvl2pPr>
      <a:lvl3pPr marL="857214" indent="-171443" algn="l" rtl="0" eaLnBrk="1" fontAlgn="base" hangingPunct="1">
        <a:spcBef>
          <a:spcPct val="20000"/>
        </a:spcBef>
        <a:spcAft>
          <a:spcPct val="0"/>
        </a:spcAft>
        <a:buFont typeface="Arial" charset="0"/>
        <a:buChar char="•"/>
        <a:defRPr kern="1200">
          <a:solidFill>
            <a:schemeClr val="bg1"/>
          </a:solidFill>
          <a:latin typeface="+mn-lt"/>
          <a:ea typeface="+mn-ea"/>
          <a:cs typeface="+mn-cs"/>
        </a:defRPr>
      </a:lvl3pPr>
      <a:lvl4pPr marL="1200100" indent="-171443" algn="l" rtl="0" eaLnBrk="1" fontAlgn="base" hangingPunct="1">
        <a:spcBef>
          <a:spcPct val="20000"/>
        </a:spcBef>
        <a:spcAft>
          <a:spcPct val="0"/>
        </a:spcAft>
        <a:buFont typeface="Arial" charset="0"/>
        <a:buChar char="–"/>
        <a:defRPr sz="1200" kern="1200">
          <a:solidFill>
            <a:schemeClr val="bg1"/>
          </a:solidFill>
          <a:latin typeface="+mn-lt"/>
          <a:ea typeface="+mn-ea"/>
          <a:cs typeface="+mn-cs"/>
        </a:defRPr>
      </a:lvl4pPr>
      <a:lvl5pPr marL="1542986" indent="-171443" algn="l" rtl="0" eaLnBrk="1" fontAlgn="base" hangingPunct="1">
        <a:spcBef>
          <a:spcPct val="20000"/>
        </a:spcBef>
        <a:spcAft>
          <a:spcPct val="0"/>
        </a:spcAft>
        <a:buFont typeface="Arial" charset="0"/>
        <a:buChar char="»"/>
        <a:defRPr sz="1200" kern="1200">
          <a:solidFill>
            <a:schemeClr val="bg1"/>
          </a:solidFill>
          <a:latin typeface="+mn-lt"/>
          <a:ea typeface="+mn-ea"/>
          <a:cs typeface="+mn-cs"/>
        </a:defRPr>
      </a:lvl5pPr>
      <a:lvl6pPr marL="1885871" indent="-171443" algn="l" defTabSz="685771"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57" indent="-171443" algn="l" defTabSz="685771"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3" indent="-171443" algn="l" defTabSz="685771"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28" indent="-171443" algn="l" defTabSz="685771"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1" rtl="0" eaLnBrk="1" latinLnBrk="0" hangingPunct="1">
        <a:defRPr sz="1350" kern="1200">
          <a:solidFill>
            <a:schemeClr val="tx1"/>
          </a:solidFill>
          <a:latin typeface="+mn-lt"/>
          <a:ea typeface="+mn-ea"/>
          <a:cs typeface="+mn-cs"/>
        </a:defRPr>
      </a:lvl1pPr>
      <a:lvl2pPr marL="342886" algn="l" defTabSz="685771" rtl="0" eaLnBrk="1" latinLnBrk="0" hangingPunct="1">
        <a:defRPr sz="1350" kern="1200">
          <a:solidFill>
            <a:schemeClr val="tx1"/>
          </a:solidFill>
          <a:latin typeface="+mn-lt"/>
          <a:ea typeface="+mn-ea"/>
          <a:cs typeface="+mn-cs"/>
        </a:defRPr>
      </a:lvl2pPr>
      <a:lvl3pPr marL="685771" algn="l" defTabSz="685771" rtl="0" eaLnBrk="1" latinLnBrk="0" hangingPunct="1">
        <a:defRPr sz="1350" kern="1200">
          <a:solidFill>
            <a:schemeClr val="tx1"/>
          </a:solidFill>
          <a:latin typeface="+mn-lt"/>
          <a:ea typeface="+mn-ea"/>
          <a:cs typeface="+mn-cs"/>
        </a:defRPr>
      </a:lvl3pPr>
      <a:lvl4pPr marL="1028657" algn="l" defTabSz="685771" rtl="0" eaLnBrk="1" latinLnBrk="0" hangingPunct="1">
        <a:defRPr sz="1350" kern="1200">
          <a:solidFill>
            <a:schemeClr val="tx1"/>
          </a:solidFill>
          <a:latin typeface="+mn-lt"/>
          <a:ea typeface="+mn-ea"/>
          <a:cs typeface="+mn-cs"/>
        </a:defRPr>
      </a:lvl4pPr>
      <a:lvl5pPr marL="1371543" algn="l" defTabSz="685771" rtl="0" eaLnBrk="1" latinLnBrk="0" hangingPunct="1">
        <a:defRPr sz="1350" kern="1200">
          <a:solidFill>
            <a:schemeClr val="tx1"/>
          </a:solidFill>
          <a:latin typeface="+mn-lt"/>
          <a:ea typeface="+mn-ea"/>
          <a:cs typeface="+mn-cs"/>
        </a:defRPr>
      </a:lvl5pPr>
      <a:lvl6pPr marL="1714428" algn="l" defTabSz="685771" rtl="0" eaLnBrk="1" latinLnBrk="0" hangingPunct="1">
        <a:defRPr sz="1350" kern="1200">
          <a:solidFill>
            <a:schemeClr val="tx1"/>
          </a:solidFill>
          <a:latin typeface="+mn-lt"/>
          <a:ea typeface="+mn-ea"/>
          <a:cs typeface="+mn-cs"/>
        </a:defRPr>
      </a:lvl6pPr>
      <a:lvl7pPr marL="2057314" algn="l" defTabSz="685771" rtl="0" eaLnBrk="1" latinLnBrk="0" hangingPunct="1">
        <a:defRPr sz="1350" kern="1200">
          <a:solidFill>
            <a:schemeClr val="tx1"/>
          </a:solidFill>
          <a:latin typeface="+mn-lt"/>
          <a:ea typeface="+mn-ea"/>
          <a:cs typeface="+mn-cs"/>
        </a:defRPr>
      </a:lvl7pPr>
      <a:lvl8pPr marL="2400200" algn="l" defTabSz="685771" rtl="0" eaLnBrk="1" latinLnBrk="0" hangingPunct="1">
        <a:defRPr sz="1350" kern="1200">
          <a:solidFill>
            <a:schemeClr val="tx1"/>
          </a:solidFill>
          <a:latin typeface="+mn-lt"/>
          <a:ea typeface="+mn-ea"/>
          <a:cs typeface="+mn-cs"/>
        </a:defRPr>
      </a:lvl8pPr>
      <a:lvl9pPr marL="2743085" algn="l" defTabSz="685771"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0" y="685800"/>
            <a:ext cx="10291704" cy="55676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712147" y="1600201"/>
            <a:ext cx="9870252"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meatball.png"/>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1345335" y="6768"/>
            <a:ext cx="865480" cy="551744"/>
          </a:xfrm>
          <a:prstGeom prst="rect">
            <a:avLst/>
          </a:prstGeom>
        </p:spPr>
      </p:pic>
      <p:sp>
        <p:nvSpPr>
          <p:cNvPr id="8" name="Footer Placeholder 4"/>
          <p:cNvSpPr>
            <a:spLocks noGrp="1"/>
          </p:cNvSpPr>
          <p:nvPr>
            <p:ph type="ftr" sz="quarter" idx="3"/>
          </p:nvPr>
        </p:nvSpPr>
        <p:spPr>
          <a:xfrm>
            <a:off x="3568512" y="6539280"/>
            <a:ext cx="6202680" cy="285284"/>
          </a:xfrm>
          <a:prstGeom prst="rect">
            <a:avLst/>
          </a:prstGeom>
        </p:spPr>
        <p:txBody>
          <a:bodyPr vert="horz" lIns="0" tIns="0" rIns="0" bIns="0" rtlCol="0" anchor="b" anchorCtr="0"/>
          <a:lstStyle>
            <a:lvl1pPr algn="ctr">
              <a:defRPr sz="800">
                <a:solidFill>
                  <a:srgbClr val="FF0000"/>
                </a:solidFill>
                <a:latin typeface="Arial Narrow" panose="020B0606020202030204" pitchFamily="34" charset="0"/>
              </a:defRPr>
            </a:lvl1pPr>
          </a:lstStyle>
          <a:p>
            <a:r>
              <a:rPr lang="en-US" dirty="0"/>
              <a:t>Not for Public Release or Redistribution. The technical data in this document is controlled under the U.S. Export</a:t>
            </a:r>
          </a:p>
          <a:p>
            <a:r>
              <a:rPr lang="en-US" dirty="0"/>
              <a:t>Regulations; release to foreign persons may require an export authorization.</a:t>
            </a:r>
          </a:p>
        </p:txBody>
      </p:sp>
      <p:sp>
        <p:nvSpPr>
          <p:cNvPr id="9" name="Slide Number Placeholder 5"/>
          <p:cNvSpPr>
            <a:spLocks noGrp="1"/>
          </p:cNvSpPr>
          <p:nvPr>
            <p:ph type="sldNum" sz="quarter" idx="4"/>
          </p:nvPr>
        </p:nvSpPr>
        <p:spPr>
          <a:xfrm>
            <a:off x="10400307" y="6569452"/>
            <a:ext cx="1486893" cy="224940"/>
          </a:xfrm>
          <a:prstGeom prst="rect">
            <a:avLst/>
          </a:prstGeom>
        </p:spPr>
        <p:txBody>
          <a:bodyPr vert="horz" lIns="0" tIns="0" rIns="0" bIns="0" rtlCol="0" anchor="b" anchorCtr="0"/>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B98F9279-7101-45AC-B135-C417C5F7337B}" type="slidenum">
              <a:rPr lang="en-US" smtClean="0"/>
              <a:pPr/>
              <a:t>‹#›</a:t>
            </a:fld>
            <a:endParaRPr lang="en-US" dirty="0"/>
          </a:p>
        </p:txBody>
      </p:sp>
      <p:sp>
        <p:nvSpPr>
          <p:cNvPr id="10" name="Date Placeholder 3"/>
          <p:cNvSpPr>
            <a:spLocks noGrp="1"/>
          </p:cNvSpPr>
          <p:nvPr>
            <p:ph type="dt" sz="half" idx="2"/>
          </p:nvPr>
        </p:nvSpPr>
        <p:spPr>
          <a:xfrm>
            <a:off x="311189" y="6633060"/>
            <a:ext cx="2743200" cy="159204"/>
          </a:xfrm>
          <a:prstGeom prst="rect">
            <a:avLst/>
          </a:prstGeom>
        </p:spPr>
        <p:txBody>
          <a:bodyPr vert="horz" lIns="0" tIns="0" rIns="0" bIns="0" rtlCol="0" anchor="b" anchorCtr="0"/>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en-US" dirty="0"/>
              <a:t>WFIRST CGI SRR/SDR</a:t>
            </a:r>
          </a:p>
        </p:txBody>
      </p:sp>
    </p:spTree>
    <p:extLst>
      <p:ext uri="{BB962C8B-B14F-4D97-AF65-F5344CB8AC3E}">
        <p14:creationId xmlns:p14="http://schemas.microsoft.com/office/powerpoint/2010/main" val="4153498463"/>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Lst>
  <p:hf hdr="0"/>
  <p:txStyles>
    <p:titleStyle>
      <a:lvl1pPr algn="ctr" defTabSz="4572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Wingdings" charset="2"/>
        <a:buChar char="Ø"/>
        <a:defRPr sz="3200" kern="1200">
          <a:solidFill>
            <a:schemeClr val="tx1"/>
          </a:solidFill>
          <a:latin typeface="+mn-lt"/>
          <a:ea typeface="+mn-ea"/>
          <a:cs typeface="+mn-cs"/>
        </a:defRPr>
      </a:lvl1pPr>
      <a:lvl2pPr marL="742950" indent="-285750" algn="l" defTabSz="457200" rtl="0" eaLnBrk="1" latinLnBrk="0" hangingPunct="1">
        <a:spcBef>
          <a:spcPct val="20000"/>
        </a:spcBef>
        <a:buFont typeface="Wingdings" charset="2"/>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os="14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tiff"/><Relationship Id="rId5" Type="http://schemas.openxmlformats.org/officeDocument/2006/relationships/image" Target="../media/image11.png"/><Relationship Id="rId4" Type="http://schemas.openxmlformats.org/officeDocument/2006/relationships/image" Target="../media/image10.tiff"/></Relationships>
</file>

<file path=ppt/slides/_rels/slide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5.tiff"/><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jpg"/><Relationship Id="rId9"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77B98FB-E546-7141-841D-1BCC2902FFE3}"/>
              </a:ext>
            </a:extLst>
          </p:cNvPr>
          <p:cNvSpPr/>
          <p:nvPr/>
        </p:nvSpPr>
        <p:spPr>
          <a:xfrm>
            <a:off x="1524000" y="6501328"/>
            <a:ext cx="2017732" cy="369332"/>
          </a:xfrm>
          <a:prstGeom prst="rect">
            <a:avLst/>
          </a:prstGeom>
        </p:spPr>
        <p:txBody>
          <a:bodyPr wrap="none">
            <a:spAutoFit/>
          </a:bodyPr>
          <a:lstStyle/>
          <a:p>
            <a:pPr defTabSz="457200"/>
            <a:r>
              <a:rPr lang="en-US" dirty="0">
                <a:solidFill>
                  <a:prstClr val="white">
                    <a:lumMod val="75000"/>
                  </a:prstClr>
                </a:solidFill>
                <a:latin typeface="Calibri"/>
              </a:rPr>
              <a:t>credit: Kate Follette</a:t>
            </a:r>
          </a:p>
        </p:txBody>
      </p:sp>
      <p:pic>
        <p:nvPicPr>
          <p:cNvPr id="5" name="Picture 4">
            <a:extLst>
              <a:ext uri="{FF2B5EF4-FFF2-40B4-BE49-F238E27FC236}">
                <a16:creationId xmlns:a16="http://schemas.microsoft.com/office/drawing/2014/main" id="{2E502552-3A22-E842-A5C5-911A04B74BE5}"/>
              </a:ext>
            </a:extLst>
          </p:cNvPr>
          <p:cNvPicPr>
            <a:picLocks noChangeAspect="1"/>
          </p:cNvPicPr>
          <p:nvPr/>
        </p:nvPicPr>
        <p:blipFill rotWithShape="1">
          <a:blip r:embed="rId3"/>
          <a:srcRect t="301"/>
          <a:stretch/>
        </p:blipFill>
        <p:spPr>
          <a:xfrm>
            <a:off x="1524000" y="1655547"/>
            <a:ext cx="9144000" cy="4562808"/>
          </a:xfrm>
          <a:prstGeom prst="rect">
            <a:avLst/>
          </a:prstGeom>
        </p:spPr>
      </p:pic>
      <p:sp>
        <p:nvSpPr>
          <p:cNvPr id="6" name="Title 5">
            <a:extLst>
              <a:ext uri="{FF2B5EF4-FFF2-40B4-BE49-F238E27FC236}">
                <a16:creationId xmlns:a16="http://schemas.microsoft.com/office/drawing/2014/main" id="{7CD9D7DF-F1E4-E94A-A955-9619DA52EAF4}"/>
              </a:ext>
            </a:extLst>
          </p:cNvPr>
          <p:cNvSpPr>
            <a:spLocks noGrp="1"/>
          </p:cNvSpPr>
          <p:nvPr>
            <p:ph type="title"/>
          </p:nvPr>
        </p:nvSpPr>
        <p:spPr>
          <a:xfrm>
            <a:off x="3680059" y="67378"/>
            <a:ext cx="4976261" cy="2136808"/>
          </a:xfrm>
          <a:solidFill>
            <a:schemeClr val="tx1"/>
          </a:solidFill>
        </p:spPr>
        <p:txBody>
          <a:bodyPr>
            <a:noAutofit/>
          </a:bodyPr>
          <a:lstStyle/>
          <a:p>
            <a:pPr algn="ctr"/>
            <a:r>
              <a:rPr lang="en-US" sz="4000" dirty="0"/>
              <a:t>The problem:</a:t>
            </a:r>
            <a:r>
              <a:rPr lang="en-US" sz="3600" dirty="0"/>
              <a:t> </a:t>
            </a:r>
            <a:br>
              <a:rPr lang="en-US" sz="3600" dirty="0"/>
            </a:br>
            <a:r>
              <a:rPr lang="en-US" sz="3600" dirty="0"/>
              <a:t>Seeing a planet behind the </a:t>
            </a:r>
            <a:r>
              <a:rPr lang="en-US" sz="3600" dirty="0">
                <a:solidFill>
                  <a:schemeClr val="accent2">
                    <a:lumMod val="50000"/>
                  </a:schemeClr>
                </a:solidFill>
                <a:effectLst>
                  <a:glow rad="203200">
                    <a:srgbClr val="FBE740"/>
                  </a:glow>
                </a:effectLst>
              </a:rPr>
              <a:t>glare</a:t>
            </a:r>
            <a:r>
              <a:rPr lang="en-US" sz="3600" dirty="0"/>
              <a:t> of its star</a:t>
            </a:r>
            <a:endParaRPr lang="en-US" sz="3600" dirty="0">
              <a:solidFill>
                <a:schemeClr val="bg1">
                  <a:lumMod val="85000"/>
                </a:schemeClr>
              </a:solidFill>
            </a:endParaRPr>
          </a:p>
        </p:txBody>
      </p:sp>
    </p:spTree>
    <p:extLst>
      <p:ext uri="{BB962C8B-B14F-4D97-AF65-F5344CB8AC3E}">
        <p14:creationId xmlns:p14="http://schemas.microsoft.com/office/powerpoint/2010/main" val="1751295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1002" y="1624345"/>
            <a:ext cx="5679651" cy="5168684"/>
          </a:xfrm>
        </p:spPr>
        <p:txBody>
          <a:bodyPr>
            <a:normAutofit fontScale="92500" lnSpcReduction="20000"/>
          </a:bodyPr>
          <a:lstStyle/>
          <a:p>
            <a:r>
              <a:rPr lang="en-US" sz="2500" dirty="0"/>
              <a:t>CGI is one of two instruments on WFIRST </a:t>
            </a:r>
          </a:p>
          <a:p>
            <a:pPr lvl="1"/>
            <a:r>
              <a:rPr lang="en-US" sz="2100" dirty="0"/>
              <a:t>launch 2025</a:t>
            </a:r>
          </a:p>
          <a:p>
            <a:pPr marL="57150" indent="0">
              <a:buNone/>
            </a:pPr>
            <a:endParaRPr lang="en-US" sz="2100" dirty="0"/>
          </a:p>
          <a:p>
            <a:r>
              <a:rPr lang="en-US" sz="2500" b="1" dirty="0"/>
              <a:t>WFIRST CGI</a:t>
            </a:r>
            <a:r>
              <a:rPr lang="en-US" sz="2500" dirty="0"/>
              <a:t>, a technology demonstration of space-based direct imaging, will be </a:t>
            </a:r>
            <a:r>
              <a:rPr lang="en-US" sz="2500" b="1" dirty="0"/>
              <a:t>~100-1,000 times better </a:t>
            </a:r>
            <a:r>
              <a:rPr lang="en-US" sz="2500" dirty="0"/>
              <a:t>than any current telescope</a:t>
            </a:r>
          </a:p>
          <a:p>
            <a:endParaRPr lang="en-US" sz="2500" dirty="0"/>
          </a:p>
          <a:p>
            <a:r>
              <a:rPr lang="en-US" sz="2500" b="1" dirty="0"/>
              <a:t>CGI will pave the way for future missions</a:t>
            </a:r>
            <a:r>
              <a:rPr lang="en-US" sz="2500" dirty="0"/>
              <a:t> capable of taking spectra of Earth analogs</a:t>
            </a:r>
          </a:p>
          <a:p>
            <a:pPr lvl="1"/>
            <a:endParaRPr lang="en-US" sz="2100" dirty="0"/>
          </a:p>
          <a:p>
            <a:r>
              <a:rPr lang="en-US" sz="2500" dirty="0"/>
              <a:t>CGI will achieve </a:t>
            </a:r>
            <a:r>
              <a:rPr lang="en-US" sz="2500" b="1" dirty="0"/>
              <a:t>pioneering science </a:t>
            </a:r>
            <a:r>
              <a:rPr lang="en-US" sz="2500" dirty="0"/>
              <a:t>in direct imaging and spectroscopy of mature Jupiter analog </a:t>
            </a:r>
            <a:r>
              <a:rPr lang="en-US" sz="2500" b="1" dirty="0"/>
              <a:t>exoplanets</a:t>
            </a:r>
            <a:r>
              <a:rPr lang="en-US" sz="2500" dirty="0"/>
              <a:t> and circumstellar </a:t>
            </a:r>
            <a:r>
              <a:rPr lang="en-US" sz="2500" b="1" dirty="0"/>
              <a:t>disks</a:t>
            </a:r>
            <a:r>
              <a:rPr lang="en-US" sz="2500" dirty="0"/>
              <a:t> seen </a:t>
            </a:r>
            <a:r>
              <a:rPr lang="en-US" sz="2500" b="1" dirty="0"/>
              <a:t>in visible reflected starlight</a:t>
            </a:r>
          </a:p>
          <a:p>
            <a:endParaRPr lang="en-US" sz="1700" dirty="0"/>
          </a:p>
          <a:p>
            <a:pPr marL="57150" indent="0">
              <a:buNone/>
            </a:pPr>
            <a:endParaRPr lang="en-US" sz="1700" dirty="0"/>
          </a:p>
        </p:txBody>
      </p:sp>
      <p:sp>
        <p:nvSpPr>
          <p:cNvPr id="5" name="Slide Number Placeholder 4"/>
          <p:cNvSpPr>
            <a:spLocks noGrp="1"/>
          </p:cNvSpPr>
          <p:nvPr>
            <p:ph type="sldNum" sz="quarter" idx="4"/>
          </p:nvPr>
        </p:nvSpPr>
        <p:spPr/>
        <p:txBody>
          <a:bodyPr/>
          <a:lstStyle/>
          <a:p>
            <a:pPr defTabSz="457200"/>
            <a:fld id="{B98F9279-7101-45AC-B135-C417C5F7337B}" type="slidenum">
              <a:rPr lang="en-US">
                <a:solidFill>
                  <a:prstClr val="black">
                    <a:tint val="75000"/>
                  </a:prstClr>
                </a:solidFill>
              </a:rPr>
              <a:pPr defTabSz="457200"/>
              <a:t>2</a:t>
            </a:fld>
            <a:endParaRPr lang="en-US" dirty="0">
              <a:solidFill>
                <a:prstClr val="black">
                  <a:tint val="75000"/>
                </a:prstClr>
              </a:solidFill>
            </a:endParaRPr>
          </a:p>
        </p:txBody>
      </p:sp>
      <p:sp>
        <p:nvSpPr>
          <p:cNvPr id="6" name="Title 1">
            <a:extLst>
              <a:ext uri="{FF2B5EF4-FFF2-40B4-BE49-F238E27FC236}">
                <a16:creationId xmlns:a16="http://schemas.microsoft.com/office/drawing/2014/main" id="{C2BB1DB7-B007-9441-82AE-180C0A8BBFA8}"/>
              </a:ext>
            </a:extLst>
          </p:cNvPr>
          <p:cNvSpPr>
            <a:spLocks noGrp="1"/>
          </p:cNvSpPr>
          <p:nvPr>
            <p:ph type="title"/>
          </p:nvPr>
        </p:nvSpPr>
        <p:spPr>
          <a:xfrm>
            <a:off x="4730472" y="94073"/>
            <a:ext cx="5860036" cy="1062839"/>
          </a:xfrm>
        </p:spPr>
        <p:txBody>
          <a:bodyPr/>
          <a:lstStyle/>
          <a:p>
            <a:r>
              <a:rPr lang="en-US" sz="3200" dirty="0">
                <a:solidFill>
                  <a:srgbClr val="FFC000"/>
                </a:solidFill>
              </a:rPr>
              <a:t>The WFIRST Coronagraph Instrument (CGI)</a:t>
            </a:r>
          </a:p>
        </p:txBody>
      </p:sp>
      <p:pic>
        <p:nvPicPr>
          <p:cNvPr id="7" name="Picture 6">
            <a:extLst>
              <a:ext uri="{FF2B5EF4-FFF2-40B4-BE49-F238E27FC236}">
                <a16:creationId xmlns:a16="http://schemas.microsoft.com/office/drawing/2014/main" id="{FB28A427-1891-9C41-96FD-BFA54DEF7179}"/>
              </a:ext>
            </a:extLst>
          </p:cNvPr>
          <p:cNvPicPr>
            <a:picLocks noChangeAspect="1"/>
          </p:cNvPicPr>
          <p:nvPr/>
        </p:nvPicPr>
        <p:blipFill>
          <a:blip r:embed="rId3"/>
          <a:stretch>
            <a:fillRect/>
          </a:stretch>
        </p:blipFill>
        <p:spPr>
          <a:xfrm>
            <a:off x="7968393" y="1327377"/>
            <a:ext cx="1913423" cy="2391778"/>
          </a:xfrm>
          <a:prstGeom prst="rect">
            <a:avLst/>
          </a:prstGeom>
        </p:spPr>
      </p:pic>
      <p:pic>
        <p:nvPicPr>
          <p:cNvPr id="11" name="Picture 10">
            <a:extLst>
              <a:ext uri="{FF2B5EF4-FFF2-40B4-BE49-F238E27FC236}">
                <a16:creationId xmlns:a16="http://schemas.microsoft.com/office/drawing/2014/main" id="{E11F2A91-544F-7245-985E-F25E7B3ABBC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83580" y="4226052"/>
            <a:ext cx="3106928" cy="2631948"/>
          </a:xfrm>
          <a:prstGeom prst="rect">
            <a:avLst/>
          </a:prstGeom>
          <a:noFill/>
          <a:ln>
            <a:noFill/>
          </a:ln>
        </p:spPr>
      </p:pic>
      <p:sp>
        <p:nvSpPr>
          <p:cNvPr id="12" name="Oval 11">
            <a:extLst>
              <a:ext uri="{FF2B5EF4-FFF2-40B4-BE49-F238E27FC236}">
                <a16:creationId xmlns:a16="http://schemas.microsoft.com/office/drawing/2014/main" id="{71F618BE-19FE-DF43-82F3-9907328B2E2D}"/>
              </a:ext>
            </a:extLst>
          </p:cNvPr>
          <p:cNvSpPr>
            <a:spLocks noChangeAspect="1"/>
          </p:cNvSpPr>
          <p:nvPr/>
        </p:nvSpPr>
        <p:spPr>
          <a:xfrm>
            <a:off x="8829903" y="2226513"/>
            <a:ext cx="213064" cy="212868"/>
          </a:xfrm>
          <a:prstGeom prst="ellipse">
            <a:avLst/>
          </a:prstGeom>
          <a:noFill/>
          <a:ln w="254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cxnSp>
        <p:nvCxnSpPr>
          <p:cNvPr id="14" name="Straight Connector 13">
            <a:extLst>
              <a:ext uri="{FF2B5EF4-FFF2-40B4-BE49-F238E27FC236}">
                <a16:creationId xmlns:a16="http://schemas.microsoft.com/office/drawing/2014/main" id="{12B582D1-B46F-2A43-B8AE-1930F4468277}"/>
              </a:ext>
            </a:extLst>
          </p:cNvPr>
          <p:cNvCxnSpPr>
            <a:cxnSpLocks/>
            <a:stCxn id="12" idx="3"/>
          </p:cNvCxnSpPr>
          <p:nvPr/>
        </p:nvCxnSpPr>
        <p:spPr>
          <a:xfrm flipH="1">
            <a:off x="8067170" y="2408208"/>
            <a:ext cx="793937" cy="2956897"/>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AC6F0FD-9E3A-EE47-87C6-366A5411AFEF}"/>
              </a:ext>
            </a:extLst>
          </p:cNvPr>
          <p:cNvCxnSpPr>
            <a:cxnSpLocks/>
          </p:cNvCxnSpPr>
          <p:nvPr/>
        </p:nvCxnSpPr>
        <p:spPr>
          <a:xfrm>
            <a:off x="9013507" y="2403451"/>
            <a:ext cx="665381" cy="2746238"/>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19" name="Oval 18">
            <a:extLst>
              <a:ext uri="{FF2B5EF4-FFF2-40B4-BE49-F238E27FC236}">
                <a16:creationId xmlns:a16="http://schemas.microsoft.com/office/drawing/2014/main" id="{1823C414-0BAE-C44A-9709-7B119C8412E1}"/>
              </a:ext>
            </a:extLst>
          </p:cNvPr>
          <p:cNvSpPr>
            <a:spLocks noChangeAspect="1"/>
          </p:cNvSpPr>
          <p:nvPr/>
        </p:nvSpPr>
        <p:spPr>
          <a:xfrm>
            <a:off x="8092306" y="4564599"/>
            <a:ext cx="1627907" cy="1626410"/>
          </a:xfrm>
          <a:prstGeom prst="ellipse">
            <a:avLst/>
          </a:prstGeom>
          <a:noFill/>
          <a:ln w="254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4" name="Oval 23">
            <a:extLst>
              <a:ext uri="{FF2B5EF4-FFF2-40B4-BE49-F238E27FC236}">
                <a16:creationId xmlns:a16="http://schemas.microsoft.com/office/drawing/2014/main" id="{FCE4B546-51D8-9546-A19B-D5C98B1F2EB9}"/>
              </a:ext>
            </a:extLst>
          </p:cNvPr>
          <p:cNvSpPr>
            <a:spLocks noChangeAspect="1"/>
          </p:cNvSpPr>
          <p:nvPr/>
        </p:nvSpPr>
        <p:spPr>
          <a:xfrm>
            <a:off x="9093268" y="4896951"/>
            <a:ext cx="86088" cy="86009"/>
          </a:xfrm>
          <a:prstGeom prst="ellipse">
            <a:avLst/>
          </a:prstGeom>
          <a:solidFill>
            <a:srgbClr val="ECEF00"/>
          </a:solidFill>
          <a:ln w="25400">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5" name="Oval 24">
            <a:extLst>
              <a:ext uri="{FF2B5EF4-FFF2-40B4-BE49-F238E27FC236}">
                <a16:creationId xmlns:a16="http://schemas.microsoft.com/office/drawing/2014/main" id="{E2E7C8EC-F8F0-EA4A-9025-B59952BF5BAC}"/>
              </a:ext>
            </a:extLst>
          </p:cNvPr>
          <p:cNvSpPr>
            <a:spLocks noChangeAspect="1"/>
          </p:cNvSpPr>
          <p:nvPr/>
        </p:nvSpPr>
        <p:spPr>
          <a:xfrm>
            <a:off x="9080757" y="4884450"/>
            <a:ext cx="111913" cy="111812"/>
          </a:xfrm>
          <a:prstGeom prst="ellipse">
            <a:avLst/>
          </a:prstGeom>
          <a:noFill/>
          <a:ln w="12700">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Tree>
    <p:extLst>
      <p:ext uri="{BB962C8B-B14F-4D97-AF65-F5344CB8AC3E}">
        <p14:creationId xmlns:p14="http://schemas.microsoft.com/office/powerpoint/2010/main" val="763894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20DB1-2FBD-C047-AC14-EA625E7E9624}"/>
              </a:ext>
            </a:extLst>
          </p:cNvPr>
          <p:cNvSpPr>
            <a:spLocks noGrp="1"/>
          </p:cNvSpPr>
          <p:nvPr>
            <p:ph type="title"/>
          </p:nvPr>
        </p:nvSpPr>
        <p:spPr/>
        <p:txBody>
          <a:bodyPr/>
          <a:lstStyle/>
          <a:p>
            <a:r>
              <a:rPr lang="en-US" sz="4000" dirty="0">
                <a:solidFill>
                  <a:srgbClr val="FFC000"/>
                </a:solidFill>
              </a:rPr>
              <a:t>CGI Exoplanet Science Themes</a:t>
            </a:r>
            <a:endParaRPr lang="en-US" sz="4000" dirty="0"/>
          </a:p>
        </p:txBody>
      </p:sp>
      <p:sp>
        <p:nvSpPr>
          <p:cNvPr id="3" name="Content Placeholder 2">
            <a:extLst>
              <a:ext uri="{FF2B5EF4-FFF2-40B4-BE49-F238E27FC236}">
                <a16:creationId xmlns:a16="http://schemas.microsoft.com/office/drawing/2014/main" id="{EB751B6E-2421-AB4D-B7A2-FCAE9593F246}"/>
              </a:ext>
            </a:extLst>
          </p:cNvPr>
          <p:cNvSpPr>
            <a:spLocks noGrp="1"/>
          </p:cNvSpPr>
          <p:nvPr>
            <p:ph sz="half" idx="1"/>
          </p:nvPr>
        </p:nvSpPr>
        <p:spPr/>
        <p:txBody>
          <a:bodyPr/>
          <a:lstStyle/>
          <a:p>
            <a:r>
              <a:rPr lang="en-US" dirty="0"/>
              <a:t>Current ground-based observations are largely limited to infrared light. These observations only detect young, hot super-</a:t>
            </a:r>
            <a:r>
              <a:rPr lang="en-US" dirty="0" err="1"/>
              <a:t>Jupiters</a:t>
            </a:r>
            <a:endParaRPr lang="en-US" dirty="0"/>
          </a:p>
          <a:p>
            <a:pPr marL="0" indent="0">
              <a:buNone/>
            </a:pPr>
            <a:endParaRPr lang="en-US" b="1" dirty="0"/>
          </a:p>
          <a:p>
            <a:r>
              <a:rPr lang="en-US" b="1" dirty="0"/>
              <a:t>WFIRST/CGI will take the first visible-light image and spectrum of a cool, Jupiter-like exoplanet</a:t>
            </a:r>
          </a:p>
          <a:p>
            <a:pPr marL="557190" lvl="2" indent="-257165"/>
            <a:r>
              <a:rPr lang="en-US" sz="1800" dirty="0"/>
              <a:t>Cool planets can be seen by their reflected visible light.</a:t>
            </a:r>
          </a:p>
          <a:p>
            <a:pPr marL="557190" lvl="2" indent="-257165"/>
            <a:r>
              <a:rPr lang="en-US" sz="1800" dirty="0"/>
              <a:t>Visible wavelengths are sensitive to  clouds and hazes</a:t>
            </a:r>
          </a:p>
          <a:p>
            <a:pPr marL="557190" lvl="2" indent="-257165"/>
            <a:endParaRPr lang="en-US" dirty="0"/>
          </a:p>
          <a:p>
            <a:r>
              <a:rPr lang="en-US" b="1" dirty="0"/>
              <a:t>CGI provides the foundation for future missions </a:t>
            </a:r>
            <a:r>
              <a:rPr lang="en-US" dirty="0"/>
              <a:t>that will </a:t>
            </a:r>
            <a:r>
              <a:rPr lang="en-US" b="1" dirty="0"/>
              <a:t>search for life</a:t>
            </a:r>
            <a:r>
              <a:rPr lang="en-US" dirty="0"/>
              <a:t> on </a:t>
            </a:r>
            <a:r>
              <a:rPr lang="en-US" dirty="0" err="1"/>
              <a:t>exo</a:t>
            </a:r>
            <a:r>
              <a:rPr lang="en-US" dirty="0"/>
              <a:t>-Earths</a:t>
            </a:r>
          </a:p>
        </p:txBody>
      </p:sp>
      <p:pic>
        <p:nvPicPr>
          <p:cNvPr id="7" name="Picture 6">
            <a:extLst>
              <a:ext uri="{FF2B5EF4-FFF2-40B4-BE49-F238E27FC236}">
                <a16:creationId xmlns:a16="http://schemas.microsoft.com/office/drawing/2014/main" id="{94D72805-CEB1-4E4F-B7BC-E24DCA5F5764}"/>
              </a:ext>
            </a:extLst>
          </p:cNvPr>
          <p:cNvPicPr>
            <a:picLocks noChangeAspect="1"/>
          </p:cNvPicPr>
          <p:nvPr/>
        </p:nvPicPr>
        <p:blipFill>
          <a:blip r:embed="rId3"/>
          <a:stretch>
            <a:fillRect/>
          </a:stretch>
        </p:blipFill>
        <p:spPr>
          <a:xfrm>
            <a:off x="8653047" y="5503494"/>
            <a:ext cx="223405" cy="228600"/>
          </a:xfrm>
          <a:prstGeom prst="rect">
            <a:avLst/>
          </a:prstGeom>
        </p:spPr>
      </p:pic>
      <p:pic>
        <p:nvPicPr>
          <p:cNvPr id="8" name="Picture 7">
            <a:extLst>
              <a:ext uri="{FF2B5EF4-FFF2-40B4-BE49-F238E27FC236}">
                <a16:creationId xmlns:a16="http://schemas.microsoft.com/office/drawing/2014/main" id="{229BF54A-B8D2-7740-A249-AA8829B53E6E}"/>
              </a:ext>
            </a:extLst>
          </p:cNvPr>
          <p:cNvPicPr>
            <a:picLocks noChangeAspect="1"/>
          </p:cNvPicPr>
          <p:nvPr/>
        </p:nvPicPr>
        <p:blipFill rotWithShape="1">
          <a:blip r:embed="rId4"/>
          <a:srcRect l="11634" t="3822" r="50021" b="5201"/>
          <a:stretch/>
        </p:blipFill>
        <p:spPr>
          <a:xfrm>
            <a:off x="9732974" y="831899"/>
            <a:ext cx="935026" cy="1663795"/>
          </a:xfrm>
          <a:prstGeom prst="rect">
            <a:avLst/>
          </a:prstGeom>
        </p:spPr>
      </p:pic>
      <p:pic>
        <p:nvPicPr>
          <p:cNvPr id="11" name="Picture 10">
            <a:extLst>
              <a:ext uri="{FF2B5EF4-FFF2-40B4-BE49-F238E27FC236}">
                <a16:creationId xmlns:a16="http://schemas.microsoft.com/office/drawing/2014/main" id="{4A316D9C-13FC-5C44-92B2-C1DDD19083B8}"/>
              </a:ext>
            </a:extLst>
          </p:cNvPr>
          <p:cNvPicPr>
            <a:picLocks noChangeAspect="1"/>
          </p:cNvPicPr>
          <p:nvPr/>
        </p:nvPicPr>
        <p:blipFill rotWithShape="1">
          <a:blip r:embed="rId4"/>
          <a:srcRect l="11634" t="3822" r="50021" b="5201"/>
          <a:stretch/>
        </p:blipFill>
        <p:spPr>
          <a:xfrm>
            <a:off x="9732974" y="2852824"/>
            <a:ext cx="935026" cy="1663795"/>
          </a:xfrm>
          <a:prstGeom prst="rect">
            <a:avLst/>
          </a:prstGeom>
        </p:spPr>
      </p:pic>
      <p:pic>
        <p:nvPicPr>
          <p:cNvPr id="12" name="Picture 11">
            <a:extLst>
              <a:ext uri="{FF2B5EF4-FFF2-40B4-BE49-F238E27FC236}">
                <a16:creationId xmlns:a16="http://schemas.microsoft.com/office/drawing/2014/main" id="{59F11B26-D89F-A149-B28D-E92E1FE59772}"/>
              </a:ext>
            </a:extLst>
          </p:cNvPr>
          <p:cNvPicPr>
            <a:picLocks noChangeAspect="1"/>
          </p:cNvPicPr>
          <p:nvPr/>
        </p:nvPicPr>
        <p:blipFill rotWithShape="1">
          <a:blip r:embed="rId4"/>
          <a:srcRect l="11634" t="3822" r="50021" b="5201"/>
          <a:stretch/>
        </p:blipFill>
        <p:spPr>
          <a:xfrm>
            <a:off x="9732974" y="4785898"/>
            <a:ext cx="935026" cy="1663795"/>
          </a:xfrm>
          <a:prstGeom prst="rect">
            <a:avLst/>
          </a:prstGeom>
        </p:spPr>
      </p:pic>
      <p:pic>
        <p:nvPicPr>
          <p:cNvPr id="13" name="Picture 12">
            <a:extLst>
              <a:ext uri="{FF2B5EF4-FFF2-40B4-BE49-F238E27FC236}">
                <a16:creationId xmlns:a16="http://schemas.microsoft.com/office/drawing/2014/main" id="{B2DE04AB-F63A-F540-875A-80FD10376AF4}"/>
              </a:ext>
            </a:extLst>
          </p:cNvPr>
          <p:cNvPicPr>
            <a:picLocks noChangeAspect="1"/>
          </p:cNvPicPr>
          <p:nvPr/>
        </p:nvPicPr>
        <p:blipFill>
          <a:blip r:embed="rId5"/>
          <a:stretch>
            <a:fillRect/>
          </a:stretch>
        </p:blipFill>
        <p:spPr>
          <a:xfrm rot="-1140000">
            <a:off x="7901788" y="3454400"/>
            <a:ext cx="457200" cy="457200"/>
          </a:xfrm>
          <a:prstGeom prst="rect">
            <a:avLst/>
          </a:prstGeom>
        </p:spPr>
      </p:pic>
      <p:pic>
        <p:nvPicPr>
          <p:cNvPr id="14" name="Picture 13">
            <a:extLst>
              <a:ext uri="{FF2B5EF4-FFF2-40B4-BE49-F238E27FC236}">
                <a16:creationId xmlns:a16="http://schemas.microsoft.com/office/drawing/2014/main" id="{05973EDE-D3E5-8B42-87F6-E0CDDB2C0C5C}"/>
              </a:ext>
            </a:extLst>
          </p:cNvPr>
          <p:cNvPicPr>
            <a:picLocks noChangeAspect="1"/>
          </p:cNvPicPr>
          <p:nvPr/>
        </p:nvPicPr>
        <p:blipFill>
          <a:blip r:embed="rId6"/>
          <a:stretch>
            <a:fillRect/>
          </a:stretch>
        </p:blipFill>
        <p:spPr>
          <a:xfrm>
            <a:off x="7049400" y="1426364"/>
            <a:ext cx="437072" cy="457200"/>
          </a:xfrm>
          <a:prstGeom prst="rect">
            <a:avLst/>
          </a:prstGeom>
          <a:effectLst>
            <a:glow rad="63500">
              <a:schemeClr val="accent6">
                <a:satMod val="175000"/>
                <a:alpha val="40000"/>
              </a:schemeClr>
            </a:glow>
          </a:effectLst>
        </p:spPr>
      </p:pic>
      <p:sp>
        <p:nvSpPr>
          <p:cNvPr id="15" name="TextBox 14">
            <a:extLst>
              <a:ext uri="{FF2B5EF4-FFF2-40B4-BE49-F238E27FC236}">
                <a16:creationId xmlns:a16="http://schemas.microsoft.com/office/drawing/2014/main" id="{ED568756-15AC-4E4F-B325-F2EF78941781}"/>
              </a:ext>
            </a:extLst>
          </p:cNvPr>
          <p:cNvSpPr txBox="1"/>
          <p:nvPr/>
        </p:nvSpPr>
        <p:spPr>
          <a:xfrm>
            <a:off x="7370356" y="738192"/>
            <a:ext cx="1589346" cy="677108"/>
          </a:xfrm>
          <a:prstGeom prst="rect">
            <a:avLst/>
          </a:prstGeom>
          <a:noFill/>
        </p:spPr>
        <p:txBody>
          <a:bodyPr wrap="none" lIns="0" rIns="0" rtlCol="0">
            <a:spAutoFit/>
          </a:bodyPr>
          <a:lstStyle/>
          <a:p>
            <a:pPr algn="ctr" defTabSz="457200"/>
            <a:r>
              <a:rPr lang="en-US" sz="1400" b="1" u="sng" dirty="0">
                <a:solidFill>
                  <a:prstClr val="white"/>
                </a:solidFill>
                <a:latin typeface="Calibri"/>
              </a:rPr>
              <a:t>Current Observations</a:t>
            </a:r>
          </a:p>
          <a:p>
            <a:pPr algn="ctr" defTabSz="457200"/>
            <a:r>
              <a:rPr lang="en-US" sz="1200" dirty="0">
                <a:solidFill>
                  <a:prstClr val="white"/>
                </a:solidFill>
                <a:latin typeface="Calibri"/>
              </a:rPr>
              <a:t>Infrared wavelengths</a:t>
            </a:r>
          </a:p>
          <a:p>
            <a:pPr algn="ctr" defTabSz="457200"/>
            <a:r>
              <a:rPr lang="en-US" sz="1200" dirty="0">
                <a:solidFill>
                  <a:prstClr val="white"/>
                </a:solidFill>
                <a:latin typeface="Calibri"/>
              </a:rPr>
              <a:t>Hot, super-</a:t>
            </a:r>
            <a:r>
              <a:rPr lang="en-US" sz="1200" dirty="0" err="1">
                <a:solidFill>
                  <a:prstClr val="white"/>
                </a:solidFill>
                <a:latin typeface="Calibri"/>
              </a:rPr>
              <a:t>Jupiters</a:t>
            </a:r>
            <a:endParaRPr lang="en-US" sz="1200" dirty="0">
              <a:solidFill>
                <a:prstClr val="white"/>
              </a:solidFill>
              <a:latin typeface="Calibri"/>
            </a:endParaRPr>
          </a:p>
        </p:txBody>
      </p:sp>
      <p:sp>
        <p:nvSpPr>
          <p:cNvPr id="16" name="TextBox 15">
            <a:extLst>
              <a:ext uri="{FF2B5EF4-FFF2-40B4-BE49-F238E27FC236}">
                <a16:creationId xmlns:a16="http://schemas.microsoft.com/office/drawing/2014/main" id="{5A8C457B-F563-794D-AB59-167F48D55124}"/>
              </a:ext>
            </a:extLst>
          </p:cNvPr>
          <p:cNvSpPr txBox="1"/>
          <p:nvPr/>
        </p:nvSpPr>
        <p:spPr>
          <a:xfrm>
            <a:off x="6991342" y="2543323"/>
            <a:ext cx="2347374" cy="677108"/>
          </a:xfrm>
          <a:prstGeom prst="rect">
            <a:avLst/>
          </a:prstGeom>
          <a:noFill/>
        </p:spPr>
        <p:txBody>
          <a:bodyPr wrap="none" lIns="0" rIns="0" rtlCol="0">
            <a:spAutoFit/>
          </a:bodyPr>
          <a:lstStyle/>
          <a:p>
            <a:pPr algn="ctr" defTabSz="457200"/>
            <a:r>
              <a:rPr lang="en-US" sz="1400" b="1" u="sng" dirty="0">
                <a:solidFill>
                  <a:prstClr val="white"/>
                </a:solidFill>
                <a:latin typeface="Calibri"/>
              </a:rPr>
              <a:t>WFIRST/CGI</a:t>
            </a:r>
          </a:p>
          <a:p>
            <a:pPr algn="ctr" defTabSz="457200"/>
            <a:r>
              <a:rPr lang="en-US" sz="1200" dirty="0">
                <a:solidFill>
                  <a:prstClr val="white"/>
                </a:solidFill>
                <a:latin typeface="Calibri"/>
              </a:rPr>
              <a:t>Visible and near-infrared wavelengths</a:t>
            </a:r>
          </a:p>
          <a:p>
            <a:pPr algn="ctr" defTabSz="457200"/>
            <a:r>
              <a:rPr lang="en-US" sz="1200" dirty="0">
                <a:solidFill>
                  <a:prstClr val="white"/>
                </a:solidFill>
                <a:latin typeface="Calibri"/>
              </a:rPr>
              <a:t>Jupiter-like planets</a:t>
            </a:r>
          </a:p>
        </p:txBody>
      </p:sp>
      <p:sp>
        <p:nvSpPr>
          <p:cNvPr id="17" name="TextBox 16">
            <a:extLst>
              <a:ext uri="{FF2B5EF4-FFF2-40B4-BE49-F238E27FC236}">
                <a16:creationId xmlns:a16="http://schemas.microsoft.com/office/drawing/2014/main" id="{4B7A10B9-DB4B-B840-9A6F-6358ABBD1472}"/>
              </a:ext>
            </a:extLst>
          </p:cNvPr>
          <p:cNvSpPr txBox="1"/>
          <p:nvPr/>
        </p:nvSpPr>
        <p:spPr>
          <a:xfrm>
            <a:off x="6923729" y="4663200"/>
            <a:ext cx="2482603" cy="677108"/>
          </a:xfrm>
          <a:prstGeom prst="rect">
            <a:avLst/>
          </a:prstGeom>
          <a:noFill/>
        </p:spPr>
        <p:txBody>
          <a:bodyPr wrap="none" lIns="0" rIns="0" rtlCol="0">
            <a:spAutoFit/>
          </a:bodyPr>
          <a:lstStyle/>
          <a:p>
            <a:pPr algn="ctr" defTabSz="457200"/>
            <a:r>
              <a:rPr lang="en-US" sz="1400" b="1" u="sng" dirty="0">
                <a:solidFill>
                  <a:prstClr val="white"/>
                </a:solidFill>
                <a:latin typeface="Calibri"/>
              </a:rPr>
              <a:t>Future Missions</a:t>
            </a:r>
          </a:p>
          <a:p>
            <a:pPr algn="ctr" defTabSz="457200"/>
            <a:r>
              <a:rPr lang="en-US" sz="1200" dirty="0">
                <a:solidFill>
                  <a:prstClr val="white"/>
                </a:solidFill>
                <a:latin typeface="Calibri"/>
              </a:rPr>
              <a:t>Visible and near-infrared wavelengths</a:t>
            </a:r>
          </a:p>
          <a:p>
            <a:pPr algn="ctr" defTabSz="457200"/>
            <a:r>
              <a:rPr lang="en-US" sz="1200" dirty="0">
                <a:solidFill>
                  <a:prstClr val="white"/>
                </a:solidFill>
                <a:latin typeface="Calibri"/>
              </a:rPr>
              <a:t>Earth-like, potentially habitable, planets</a:t>
            </a:r>
          </a:p>
        </p:txBody>
      </p:sp>
    </p:spTree>
    <p:extLst>
      <p:ext uri="{BB962C8B-B14F-4D97-AF65-F5344CB8AC3E}">
        <p14:creationId xmlns:p14="http://schemas.microsoft.com/office/powerpoint/2010/main" val="2195768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20DB1-2FBD-C047-AC14-EA625E7E9624}"/>
              </a:ext>
            </a:extLst>
          </p:cNvPr>
          <p:cNvSpPr>
            <a:spLocks noGrp="1"/>
          </p:cNvSpPr>
          <p:nvPr>
            <p:ph type="title"/>
          </p:nvPr>
        </p:nvSpPr>
        <p:spPr/>
        <p:txBody>
          <a:bodyPr/>
          <a:lstStyle/>
          <a:p>
            <a:r>
              <a:rPr lang="en-US" sz="4000" dirty="0">
                <a:solidFill>
                  <a:srgbClr val="FFC000"/>
                </a:solidFill>
              </a:rPr>
              <a:t>CGI Disk Science Themes</a:t>
            </a:r>
            <a:endParaRPr lang="en-US" sz="4000" dirty="0"/>
          </a:p>
        </p:txBody>
      </p:sp>
      <p:sp>
        <p:nvSpPr>
          <p:cNvPr id="3" name="Content Placeholder 2">
            <a:extLst>
              <a:ext uri="{FF2B5EF4-FFF2-40B4-BE49-F238E27FC236}">
                <a16:creationId xmlns:a16="http://schemas.microsoft.com/office/drawing/2014/main" id="{EB751B6E-2421-AB4D-B7A2-FCAE9593F246}"/>
              </a:ext>
            </a:extLst>
          </p:cNvPr>
          <p:cNvSpPr>
            <a:spLocks noGrp="1"/>
          </p:cNvSpPr>
          <p:nvPr>
            <p:ph sz="half" idx="1"/>
          </p:nvPr>
        </p:nvSpPr>
        <p:spPr>
          <a:xfrm>
            <a:off x="1655736" y="984143"/>
            <a:ext cx="5547704" cy="5401159"/>
          </a:xfrm>
        </p:spPr>
        <p:txBody>
          <a:bodyPr/>
          <a:lstStyle/>
          <a:p>
            <a:r>
              <a:rPr lang="en-US" sz="2800" dirty="0"/>
              <a:t>CGI will probe the formation and evolution of </a:t>
            </a:r>
            <a:r>
              <a:rPr lang="en-US" sz="2800" dirty="0" err="1"/>
              <a:t>exosolar</a:t>
            </a:r>
            <a:r>
              <a:rPr lang="en-US" sz="2800" dirty="0"/>
              <a:t> systems by observing three types of disks:</a:t>
            </a:r>
          </a:p>
          <a:p>
            <a:pPr lvl="1"/>
            <a:r>
              <a:rPr lang="en-US" sz="2400" dirty="0"/>
              <a:t>Protoplanetary &amp; Transition disks</a:t>
            </a:r>
          </a:p>
          <a:p>
            <a:pPr lvl="2"/>
            <a:r>
              <a:rPr lang="en-US" sz="1800" dirty="0"/>
              <a:t>Newly-forming planetary systems</a:t>
            </a:r>
          </a:p>
          <a:p>
            <a:pPr lvl="1"/>
            <a:r>
              <a:rPr lang="en-US" sz="2400" dirty="0"/>
              <a:t>Debris disks</a:t>
            </a:r>
          </a:p>
          <a:p>
            <a:pPr lvl="2"/>
            <a:r>
              <a:rPr lang="en-US" sz="1800" dirty="0"/>
              <a:t>Remains of planet formation</a:t>
            </a:r>
          </a:p>
          <a:p>
            <a:pPr lvl="2"/>
            <a:r>
              <a:rPr lang="en-US" sz="1800" dirty="0"/>
              <a:t>Colliding or evaporating minor planetary bodies</a:t>
            </a:r>
          </a:p>
          <a:p>
            <a:pPr lvl="1"/>
            <a:r>
              <a:rPr lang="en-US" sz="2400" dirty="0"/>
              <a:t>Exozodi disks</a:t>
            </a:r>
          </a:p>
          <a:p>
            <a:pPr lvl="2"/>
            <a:r>
              <a:rPr lang="en-US" sz="1800" dirty="0"/>
              <a:t>Dust leftover from planet formation</a:t>
            </a:r>
          </a:p>
          <a:p>
            <a:pPr lvl="2"/>
            <a:r>
              <a:rPr lang="en-US" sz="1800" dirty="0"/>
              <a:t>Can potentially shroud planets from observations</a:t>
            </a:r>
          </a:p>
        </p:txBody>
      </p:sp>
      <p:pic>
        <p:nvPicPr>
          <p:cNvPr id="18" name="Picture 17">
            <a:extLst>
              <a:ext uri="{FF2B5EF4-FFF2-40B4-BE49-F238E27FC236}">
                <a16:creationId xmlns:a16="http://schemas.microsoft.com/office/drawing/2014/main" id="{63415CD5-4FB1-3F4A-8468-1AA8F5BDD6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08233" y="4811626"/>
            <a:ext cx="2743200" cy="1543050"/>
          </a:xfrm>
          <a:prstGeom prst="rect">
            <a:avLst/>
          </a:prstGeom>
          <a:ln w="12700">
            <a:solidFill>
              <a:schemeClr val="bg1"/>
            </a:solidFill>
          </a:ln>
        </p:spPr>
      </p:pic>
      <p:pic>
        <p:nvPicPr>
          <p:cNvPr id="19" name="Picture 18">
            <a:extLst>
              <a:ext uri="{FF2B5EF4-FFF2-40B4-BE49-F238E27FC236}">
                <a16:creationId xmlns:a16="http://schemas.microsoft.com/office/drawing/2014/main" id="{180BED0A-BC74-B74E-A9FD-BFDDCDC95528}"/>
              </a:ext>
            </a:extLst>
          </p:cNvPr>
          <p:cNvPicPr>
            <a:picLocks noChangeAspect="1"/>
          </p:cNvPicPr>
          <p:nvPr/>
        </p:nvPicPr>
        <p:blipFill rotWithShape="1">
          <a:blip r:embed="rId4"/>
          <a:srcRect l="-731" t="3758" r="2293" b="1932"/>
          <a:stretch/>
        </p:blipFill>
        <p:spPr>
          <a:xfrm>
            <a:off x="7408233" y="3096984"/>
            <a:ext cx="2743200" cy="1320555"/>
          </a:xfrm>
          <a:prstGeom prst="rect">
            <a:avLst/>
          </a:prstGeom>
        </p:spPr>
      </p:pic>
      <p:sp>
        <p:nvSpPr>
          <p:cNvPr id="20" name="TextBox 19">
            <a:extLst>
              <a:ext uri="{FF2B5EF4-FFF2-40B4-BE49-F238E27FC236}">
                <a16:creationId xmlns:a16="http://schemas.microsoft.com/office/drawing/2014/main" id="{C2C25196-3B52-0845-B70D-CAB436E20401}"/>
              </a:ext>
            </a:extLst>
          </p:cNvPr>
          <p:cNvSpPr txBox="1"/>
          <p:nvPr/>
        </p:nvSpPr>
        <p:spPr>
          <a:xfrm>
            <a:off x="8855291" y="4152221"/>
            <a:ext cx="1296143" cy="261610"/>
          </a:xfrm>
          <a:prstGeom prst="rect">
            <a:avLst/>
          </a:prstGeom>
          <a:noFill/>
        </p:spPr>
        <p:txBody>
          <a:bodyPr wrap="square" rtlCol="0">
            <a:spAutoFit/>
          </a:bodyPr>
          <a:lstStyle/>
          <a:p>
            <a:pPr defTabSz="457200"/>
            <a:r>
              <a:rPr lang="en-US" sz="1100" i="1" dirty="0">
                <a:solidFill>
                  <a:srgbClr val="00B0F0"/>
                </a:solidFill>
                <a:latin typeface="Calibri"/>
              </a:rPr>
              <a:t>Perrin et al. (2015)</a:t>
            </a:r>
          </a:p>
        </p:txBody>
      </p:sp>
      <p:pic>
        <p:nvPicPr>
          <p:cNvPr id="4" name="Picture 3">
            <a:extLst>
              <a:ext uri="{FF2B5EF4-FFF2-40B4-BE49-F238E27FC236}">
                <a16:creationId xmlns:a16="http://schemas.microsoft.com/office/drawing/2014/main" id="{DA1E6F2B-D4CF-EF49-810C-6E15AAADA73E}"/>
              </a:ext>
            </a:extLst>
          </p:cNvPr>
          <p:cNvPicPr>
            <a:picLocks noChangeAspect="1"/>
          </p:cNvPicPr>
          <p:nvPr/>
        </p:nvPicPr>
        <p:blipFill rotWithShape="1">
          <a:blip r:embed="rId5"/>
          <a:srcRect l="5371" t="21037" r="10253" b="8051"/>
          <a:stretch/>
        </p:blipFill>
        <p:spPr>
          <a:xfrm>
            <a:off x="7408233" y="762000"/>
            <a:ext cx="2743200" cy="1949712"/>
          </a:xfrm>
          <a:prstGeom prst="rect">
            <a:avLst/>
          </a:prstGeom>
        </p:spPr>
      </p:pic>
      <p:sp>
        <p:nvSpPr>
          <p:cNvPr id="8" name="TextBox 7">
            <a:extLst>
              <a:ext uri="{FF2B5EF4-FFF2-40B4-BE49-F238E27FC236}">
                <a16:creationId xmlns:a16="http://schemas.microsoft.com/office/drawing/2014/main" id="{0919B071-315F-4045-8ABC-9C1B7D90D6F7}"/>
              </a:ext>
            </a:extLst>
          </p:cNvPr>
          <p:cNvSpPr txBox="1"/>
          <p:nvPr/>
        </p:nvSpPr>
        <p:spPr>
          <a:xfrm>
            <a:off x="8779834" y="2451956"/>
            <a:ext cx="1296143" cy="261610"/>
          </a:xfrm>
          <a:prstGeom prst="rect">
            <a:avLst/>
          </a:prstGeom>
          <a:noFill/>
        </p:spPr>
        <p:txBody>
          <a:bodyPr wrap="square" rtlCol="0">
            <a:spAutoFit/>
          </a:bodyPr>
          <a:lstStyle/>
          <a:p>
            <a:pPr defTabSz="457200" fontAlgn="t"/>
            <a:r>
              <a:rPr lang="en-US" sz="1100" i="1" dirty="0">
                <a:solidFill>
                  <a:srgbClr val="00B0F0"/>
                </a:solidFill>
                <a:latin typeface="Calibri"/>
              </a:rPr>
              <a:t>ESO/A. Müller et al.</a:t>
            </a:r>
          </a:p>
        </p:txBody>
      </p:sp>
      <p:sp>
        <p:nvSpPr>
          <p:cNvPr id="9" name="TextBox 8">
            <a:extLst>
              <a:ext uri="{FF2B5EF4-FFF2-40B4-BE49-F238E27FC236}">
                <a16:creationId xmlns:a16="http://schemas.microsoft.com/office/drawing/2014/main" id="{8329A7A1-DC7F-0B41-B43D-0A3D90B47898}"/>
              </a:ext>
            </a:extLst>
          </p:cNvPr>
          <p:cNvSpPr txBox="1"/>
          <p:nvPr/>
        </p:nvSpPr>
        <p:spPr>
          <a:xfrm>
            <a:off x="8855291" y="6094663"/>
            <a:ext cx="1296143" cy="261610"/>
          </a:xfrm>
          <a:prstGeom prst="rect">
            <a:avLst/>
          </a:prstGeom>
          <a:noFill/>
        </p:spPr>
        <p:txBody>
          <a:bodyPr wrap="square" rtlCol="0">
            <a:spAutoFit/>
          </a:bodyPr>
          <a:lstStyle/>
          <a:p>
            <a:pPr defTabSz="457200"/>
            <a:r>
              <a:rPr lang="en-US" sz="1100" i="1" dirty="0">
                <a:solidFill>
                  <a:srgbClr val="00B0F0"/>
                </a:solidFill>
                <a:latin typeface="Calibri"/>
              </a:rPr>
              <a:t>NASA/JPL-Caltech</a:t>
            </a:r>
          </a:p>
        </p:txBody>
      </p:sp>
    </p:spTree>
    <p:extLst>
      <p:ext uri="{BB962C8B-B14F-4D97-AF65-F5344CB8AC3E}">
        <p14:creationId xmlns:p14="http://schemas.microsoft.com/office/powerpoint/2010/main" val="1548463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p:cNvCxnSpPr/>
          <p:nvPr/>
        </p:nvCxnSpPr>
        <p:spPr>
          <a:xfrm flipV="1">
            <a:off x="1867594" y="2588728"/>
            <a:ext cx="8312727" cy="2171113"/>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2" name="Slide Number Placeholder 1">
            <a:extLst>
              <a:ext uri="{FF2B5EF4-FFF2-40B4-BE49-F238E27FC236}">
                <a16:creationId xmlns:a16="http://schemas.microsoft.com/office/drawing/2014/main" id="{9EB54211-F6C7-9343-9E99-B8B68DDDEEDC}"/>
              </a:ext>
            </a:extLst>
          </p:cNvPr>
          <p:cNvSpPr>
            <a:spLocks noGrp="1"/>
          </p:cNvSpPr>
          <p:nvPr>
            <p:ph type="sldNum" sz="quarter" idx="4"/>
          </p:nvPr>
        </p:nvSpPr>
        <p:spPr/>
        <p:txBody>
          <a:bodyPr/>
          <a:lstStyle/>
          <a:p>
            <a:pPr defTabSz="685800">
              <a:defRPr/>
            </a:pPr>
            <a:fld id="{9B402786-918C-D846-A5E6-705928AE4161}" type="slidenum">
              <a:rPr lang="en-US">
                <a:solidFill>
                  <a:prstClr val="black">
                    <a:tint val="75000"/>
                  </a:prstClr>
                </a:solidFill>
              </a:rPr>
              <a:pPr defTabSz="685800">
                <a:defRPr/>
              </a:pPr>
              <a:t>5</a:t>
            </a:fld>
            <a:endParaRPr lang="en-US" dirty="0">
              <a:solidFill>
                <a:prstClr val="black">
                  <a:tint val="75000"/>
                </a:prstClr>
              </a:solidFill>
            </a:endParaRPr>
          </a:p>
        </p:txBody>
      </p:sp>
      <p:sp>
        <p:nvSpPr>
          <p:cNvPr id="32" name="Title 1">
            <a:extLst>
              <a:ext uri="{FF2B5EF4-FFF2-40B4-BE49-F238E27FC236}">
                <a16:creationId xmlns:a16="http://schemas.microsoft.com/office/drawing/2014/main" id="{BCD6B6E2-E6D2-5143-8FE8-EF411F0C4290}"/>
              </a:ext>
            </a:extLst>
          </p:cNvPr>
          <p:cNvSpPr>
            <a:spLocks noGrp="1"/>
          </p:cNvSpPr>
          <p:nvPr>
            <p:ph type="title"/>
          </p:nvPr>
        </p:nvSpPr>
        <p:spPr>
          <a:xfrm>
            <a:off x="4709492" y="-29701"/>
            <a:ext cx="5958509" cy="1264498"/>
          </a:xfrm>
        </p:spPr>
        <p:txBody>
          <a:bodyPr>
            <a:normAutofit/>
          </a:bodyPr>
          <a:lstStyle/>
          <a:p>
            <a:r>
              <a:rPr lang="en-US" sz="3200" dirty="0">
                <a:solidFill>
                  <a:srgbClr val="FFC000"/>
                </a:solidFill>
              </a:rPr>
              <a:t>Critical Technology Demonstrations</a:t>
            </a:r>
          </a:p>
        </p:txBody>
      </p:sp>
      <p:sp>
        <p:nvSpPr>
          <p:cNvPr id="7" name="Content Placeholder 7">
            <a:extLst>
              <a:ext uri="{FF2B5EF4-FFF2-40B4-BE49-F238E27FC236}">
                <a16:creationId xmlns:a16="http://schemas.microsoft.com/office/drawing/2014/main" id="{D25701B3-2195-9A4D-A964-91882D5E0D9A}"/>
              </a:ext>
            </a:extLst>
          </p:cNvPr>
          <p:cNvSpPr txBox="1">
            <a:spLocks/>
          </p:cNvSpPr>
          <p:nvPr/>
        </p:nvSpPr>
        <p:spPr>
          <a:xfrm>
            <a:off x="1812175" y="1413792"/>
            <a:ext cx="8706196" cy="524959"/>
          </a:xfrm>
          <a:prstGeom prst="rect">
            <a:avLst/>
          </a:prstGeom>
        </p:spPr>
        <p:txBody>
          <a:bodyPr lIns="137160"/>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0" indent="0" algn="ctr" defTabSz="685800">
              <a:lnSpc>
                <a:spcPct val="110000"/>
              </a:lnSpc>
              <a:buClr>
                <a:srgbClr val="A1D4E7"/>
              </a:buClr>
              <a:buNone/>
              <a:defRPr/>
            </a:pPr>
            <a:r>
              <a:rPr lang="en-US" sz="2400" i="1" dirty="0">
                <a:solidFill>
                  <a:srgbClr val="FFC000"/>
                </a:solidFill>
                <a:latin typeface="Calibri" panose="020F0502020204030204"/>
              </a:rPr>
              <a:t>CGI is an advanced technology demonstrator for future missions that will directly image Earth-like exoplanets.</a:t>
            </a:r>
          </a:p>
        </p:txBody>
      </p:sp>
      <p:grpSp>
        <p:nvGrpSpPr>
          <p:cNvPr id="14" name="Group 13">
            <a:extLst>
              <a:ext uri="{FF2B5EF4-FFF2-40B4-BE49-F238E27FC236}">
                <a16:creationId xmlns:a16="http://schemas.microsoft.com/office/drawing/2014/main" id="{2DC39C0A-C52D-404A-B957-8652D4F37432}"/>
              </a:ext>
            </a:extLst>
          </p:cNvPr>
          <p:cNvGrpSpPr/>
          <p:nvPr/>
        </p:nvGrpSpPr>
        <p:grpSpPr>
          <a:xfrm>
            <a:off x="2941598" y="2894971"/>
            <a:ext cx="1128337" cy="1764452"/>
            <a:chOff x="1324066" y="3131071"/>
            <a:chExt cx="1683850" cy="2042731"/>
          </a:xfrm>
        </p:grpSpPr>
        <p:sp>
          <p:nvSpPr>
            <p:cNvPr id="15" name="TextBox 14">
              <a:extLst>
                <a:ext uri="{FF2B5EF4-FFF2-40B4-BE49-F238E27FC236}">
                  <a16:creationId xmlns:a16="http://schemas.microsoft.com/office/drawing/2014/main" id="{7DFBBAD0-5DFF-3641-8FDE-72C4D3DBEBEC}"/>
                </a:ext>
              </a:extLst>
            </p:cNvPr>
            <p:cNvSpPr txBox="1"/>
            <p:nvPr/>
          </p:nvSpPr>
          <p:spPr>
            <a:xfrm>
              <a:off x="1324066" y="3131071"/>
              <a:ext cx="1683850" cy="801714"/>
            </a:xfrm>
            <a:prstGeom prst="rect">
              <a:avLst/>
            </a:prstGeom>
            <a:noFill/>
          </p:spPr>
          <p:txBody>
            <a:bodyPr wrap="square" lIns="0" rIns="0" rtlCol="0">
              <a:spAutoFit/>
            </a:bodyPr>
            <a:lstStyle/>
            <a:p>
              <a:pPr algn="ctr" defTabSz="685800">
                <a:defRPr/>
              </a:pPr>
              <a:r>
                <a:rPr lang="en-US" sz="975" dirty="0">
                  <a:solidFill>
                    <a:prstClr val="white"/>
                  </a:solidFill>
                  <a:latin typeface="Arial"/>
                </a:rPr>
                <a:t>Autonomous</a:t>
              </a:r>
            </a:p>
            <a:p>
              <a:pPr algn="ctr" defTabSz="685800">
                <a:defRPr/>
              </a:pPr>
              <a:r>
                <a:rPr lang="en-US" sz="975" dirty="0">
                  <a:solidFill>
                    <a:prstClr val="white"/>
                  </a:solidFill>
                  <a:latin typeface="Arial"/>
                </a:rPr>
                <a:t>Ultra-Precise </a:t>
              </a:r>
              <a:r>
                <a:rPr lang="en-US" sz="975" dirty="0" err="1">
                  <a:solidFill>
                    <a:prstClr val="white"/>
                  </a:solidFill>
                  <a:latin typeface="Arial"/>
                </a:rPr>
                <a:t>Wavefront</a:t>
              </a:r>
              <a:r>
                <a:rPr lang="en-US" sz="975" dirty="0">
                  <a:solidFill>
                    <a:prstClr val="white"/>
                  </a:solidFill>
                  <a:latin typeface="Arial"/>
                </a:rPr>
                <a:t> Sensing &amp; Control </a:t>
              </a:r>
            </a:p>
          </p:txBody>
        </p:sp>
        <p:pic>
          <p:nvPicPr>
            <p:cNvPr id="16" name="Picture 15">
              <a:extLst>
                <a:ext uri="{FF2B5EF4-FFF2-40B4-BE49-F238E27FC236}">
                  <a16:creationId xmlns:a16="http://schemas.microsoft.com/office/drawing/2014/main" id="{8F034436-930B-6441-9401-F1C85DC594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3346" y="4037537"/>
              <a:ext cx="1532229" cy="1136265"/>
            </a:xfrm>
            <a:prstGeom prst="rect">
              <a:avLst/>
            </a:prstGeom>
          </p:spPr>
        </p:pic>
      </p:grpSp>
      <p:grpSp>
        <p:nvGrpSpPr>
          <p:cNvPr id="17" name="Group 16">
            <a:extLst>
              <a:ext uri="{FF2B5EF4-FFF2-40B4-BE49-F238E27FC236}">
                <a16:creationId xmlns:a16="http://schemas.microsoft.com/office/drawing/2014/main" id="{049A67FC-FE40-ED46-B7CB-99BCDA3EF420}"/>
              </a:ext>
            </a:extLst>
          </p:cNvPr>
          <p:cNvGrpSpPr/>
          <p:nvPr/>
        </p:nvGrpSpPr>
        <p:grpSpPr>
          <a:xfrm>
            <a:off x="4323783" y="2930093"/>
            <a:ext cx="975078" cy="1350619"/>
            <a:chOff x="2867173" y="3066534"/>
            <a:chExt cx="1300104" cy="1800825"/>
          </a:xfrm>
        </p:grpSpPr>
        <p:sp>
          <p:nvSpPr>
            <p:cNvPr id="18" name="TextBox 17">
              <a:extLst>
                <a:ext uri="{FF2B5EF4-FFF2-40B4-BE49-F238E27FC236}">
                  <a16:creationId xmlns:a16="http://schemas.microsoft.com/office/drawing/2014/main" id="{2BA89C2F-047F-6C44-95AC-DDA5EC3A229F}"/>
                </a:ext>
              </a:extLst>
            </p:cNvPr>
            <p:cNvSpPr txBox="1"/>
            <p:nvPr/>
          </p:nvSpPr>
          <p:spPr>
            <a:xfrm>
              <a:off x="2867173" y="3066534"/>
              <a:ext cx="1300104" cy="723275"/>
            </a:xfrm>
            <a:prstGeom prst="rect">
              <a:avLst/>
            </a:prstGeom>
            <a:noFill/>
          </p:spPr>
          <p:txBody>
            <a:bodyPr wrap="square" lIns="0" rIns="0" rtlCol="0">
              <a:spAutoFit/>
            </a:bodyPr>
            <a:lstStyle/>
            <a:p>
              <a:pPr algn="ctr" defTabSz="685800">
                <a:defRPr/>
              </a:pPr>
              <a:r>
                <a:rPr lang="en-US" sz="975" dirty="0">
                  <a:solidFill>
                    <a:prstClr val="white"/>
                  </a:solidFill>
                  <a:latin typeface="Arial"/>
                </a:rPr>
                <a:t>Large-format Deformable Mirrors</a:t>
              </a:r>
            </a:p>
          </p:txBody>
        </p:sp>
        <p:pic>
          <p:nvPicPr>
            <p:cNvPr id="19" name="Picture 18">
              <a:extLst>
                <a:ext uri="{FF2B5EF4-FFF2-40B4-BE49-F238E27FC236}">
                  <a16:creationId xmlns:a16="http://schemas.microsoft.com/office/drawing/2014/main" id="{EDB39A67-5DD8-234A-9210-EDBFEC693B06}"/>
                </a:ext>
              </a:extLst>
            </p:cNvPr>
            <p:cNvPicPr>
              <a:picLocks noChangeAspect="1"/>
            </p:cNvPicPr>
            <p:nvPr/>
          </p:nvPicPr>
          <p:blipFill rotWithShape="1">
            <a:blip r:embed="rId4">
              <a:extLst>
                <a:ext uri="{28A0092B-C50C-407E-A947-70E740481C1C}">
                  <a14:useLocalDpi xmlns:a14="http://schemas.microsoft.com/office/drawing/2010/main" val="0"/>
                </a:ext>
              </a:extLst>
            </a:blip>
            <a:srcRect r="12681"/>
            <a:stretch/>
          </p:blipFill>
          <p:spPr>
            <a:xfrm>
              <a:off x="3036374" y="3913194"/>
              <a:ext cx="1025441" cy="954165"/>
            </a:xfrm>
            <a:prstGeom prst="rect">
              <a:avLst/>
            </a:prstGeom>
          </p:spPr>
        </p:pic>
      </p:grpSp>
      <p:grpSp>
        <p:nvGrpSpPr>
          <p:cNvPr id="20" name="Group 19">
            <a:extLst>
              <a:ext uri="{FF2B5EF4-FFF2-40B4-BE49-F238E27FC236}">
                <a16:creationId xmlns:a16="http://schemas.microsoft.com/office/drawing/2014/main" id="{E5B15BB7-4755-954D-B479-06ADE5C88885}"/>
              </a:ext>
            </a:extLst>
          </p:cNvPr>
          <p:cNvGrpSpPr/>
          <p:nvPr/>
        </p:nvGrpSpPr>
        <p:grpSpPr>
          <a:xfrm>
            <a:off x="5479987" y="2632835"/>
            <a:ext cx="1109609" cy="3051094"/>
            <a:chOff x="4406193" y="2346067"/>
            <a:chExt cx="1479479" cy="4300963"/>
          </a:xfrm>
        </p:grpSpPr>
        <p:sp>
          <p:nvSpPr>
            <p:cNvPr id="21" name="TextBox 20">
              <a:extLst>
                <a:ext uri="{FF2B5EF4-FFF2-40B4-BE49-F238E27FC236}">
                  <a16:creationId xmlns:a16="http://schemas.microsoft.com/office/drawing/2014/main" id="{77297338-E572-FF4D-A8E7-C6729E9492D4}"/>
                </a:ext>
              </a:extLst>
            </p:cNvPr>
            <p:cNvSpPr txBox="1"/>
            <p:nvPr/>
          </p:nvSpPr>
          <p:spPr>
            <a:xfrm>
              <a:off x="4412686" y="2346067"/>
              <a:ext cx="1466490" cy="764671"/>
            </a:xfrm>
            <a:prstGeom prst="rect">
              <a:avLst/>
            </a:prstGeom>
            <a:noFill/>
          </p:spPr>
          <p:txBody>
            <a:bodyPr wrap="square" lIns="0" rIns="0" rtlCol="0">
              <a:spAutoFit/>
            </a:bodyPr>
            <a:lstStyle/>
            <a:p>
              <a:pPr algn="ctr" defTabSz="685800">
                <a:defRPr/>
              </a:pPr>
              <a:r>
                <a:rPr lang="en-US" sz="975" dirty="0">
                  <a:solidFill>
                    <a:prstClr val="white"/>
                  </a:solidFill>
                  <a:latin typeface="Arial"/>
                </a:rPr>
                <a:t>High-contrast Coronagraph Masks</a:t>
              </a:r>
            </a:p>
          </p:txBody>
        </p:sp>
        <p:grpSp>
          <p:nvGrpSpPr>
            <p:cNvPr id="22" name="Group 21">
              <a:extLst>
                <a:ext uri="{FF2B5EF4-FFF2-40B4-BE49-F238E27FC236}">
                  <a16:creationId xmlns:a16="http://schemas.microsoft.com/office/drawing/2014/main" id="{0C2C326B-1070-C848-AD64-7CFD1C9EE170}"/>
                </a:ext>
              </a:extLst>
            </p:cNvPr>
            <p:cNvGrpSpPr/>
            <p:nvPr/>
          </p:nvGrpSpPr>
          <p:grpSpPr>
            <a:xfrm>
              <a:off x="4406193" y="3155828"/>
              <a:ext cx="1479479" cy="3491202"/>
              <a:chOff x="4505769" y="3155828"/>
              <a:chExt cx="1479479" cy="3491202"/>
            </a:xfrm>
          </p:grpSpPr>
          <p:pic>
            <p:nvPicPr>
              <p:cNvPr id="23" name="Picture 22">
                <a:extLst>
                  <a:ext uri="{FF2B5EF4-FFF2-40B4-BE49-F238E27FC236}">
                    <a16:creationId xmlns:a16="http://schemas.microsoft.com/office/drawing/2014/main" id="{C1D8FBA3-EA56-074A-9722-AAC01980AD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508148" y="4422653"/>
                <a:ext cx="3474720" cy="941070"/>
              </a:xfrm>
              <a:prstGeom prst="rect">
                <a:avLst/>
              </a:prstGeom>
            </p:spPr>
          </p:pic>
          <p:pic>
            <p:nvPicPr>
              <p:cNvPr id="24" name="Picture 3">
                <a:extLst>
                  <a:ext uri="{FF2B5EF4-FFF2-40B4-BE49-F238E27FC236}">
                    <a16:creationId xmlns:a16="http://schemas.microsoft.com/office/drawing/2014/main" id="{F951B665-B047-5A4D-81C1-6CCEBBB4BAD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7091"/>
              <a:stretch/>
            </p:blipFill>
            <p:spPr bwMode="auto">
              <a:xfrm>
                <a:off x="4581835" y="4134219"/>
                <a:ext cx="1313713" cy="11545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5" name="Rectangle 24">
                <a:extLst>
                  <a:ext uri="{FF2B5EF4-FFF2-40B4-BE49-F238E27FC236}">
                    <a16:creationId xmlns:a16="http://schemas.microsoft.com/office/drawing/2014/main" id="{9E741A1E-7D33-1C43-A4E7-FEF400A69DE2}"/>
                  </a:ext>
                </a:extLst>
              </p:cNvPr>
              <p:cNvSpPr/>
              <p:nvPr/>
            </p:nvSpPr>
            <p:spPr>
              <a:xfrm>
                <a:off x="4505769" y="5145552"/>
                <a:ext cx="1479479" cy="1501478"/>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dirty="0">
                  <a:solidFill>
                    <a:prstClr val="white">
                      <a:lumMod val="65000"/>
                      <a:lumOff val="35000"/>
                    </a:prstClr>
                  </a:solidFill>
                  <a:latin typeface="Arial"/>
                </a:endParaRPr>
              </a:p>
            </p:txBody>
          </p:sp>
        </p:grpSp>
      </p:grpSp>
      <p:sp>
        <p:nvSpPr>
          <p:cNvPr id="26" name="TextBox 25">
            <a:extLst>
              <a:ext uri="{FF2B5EF4-FFF2-40B4-BE49-F238E27FC236}">
                <a16:creationId xmlns:a16="http://schemas.microsoft.com/office/drawing/2014/main" id="{723640C3-B988-0C44-B8F9-E8E1CC7047C6}"/>
              </a:ext>
            </a:extLst>
          </p:cNvPr>
          <p:cNvSpPr txBox="1"/>
          <p:nvPr/>
        </p:nvSpPr>
        <p:spPr>
          <a:xfrm>
            <a:off x="1524001" y="5215522"/>
            <a:ext cx="9109213" cy="1504130"/>
          </a:xfrm>
          <a:prstGeom prst="rect">
            <a:avLst/>
          </a:prstGeom>
          <a:noFill/>
        </p:spPr>
        <p:txBody>
          <a:bodyPr wrap="square" lIns="0" rIns="0" rtlCol="0">
            <a:spAutoFit/>
          </a:bodyPr>
          <a:lstStyle/>
          <a:p>
            <a:pPr marL="514350" lvl="1" indent="-171450" defTabSz="685800">
              <a:lnSpc>
                <a:spcPct val="110000"/>
              </a:lnSpc>
              <a:buFont typeface="Arial" panose="020B0604020202020204" pitchFamily="34" charset="0"/>
              <a:buChar char="•"/>
              <a:defRPr/>
            </a:pPr>
            <a:r>
              <a:rPr lang="en-US" dirty="0">
                <a:solidFill>
                  <a:srgbClr val="FFC000"/>
                </a:solidFill>
                <a:latin typeface="Calibri" panose="020F0502020204030204"/>
              </a:rPr>
              <a:t>CGI will be the first space-based demonstration of technologies that will be needed to image and characterize rocky planets in the habitable zones of nearby stars.</a:t>
            </a:r>
          </a:p>
          <a:p>
            <a:pPr marL="514350" lvl="1" indent="-171450" defTabSz="685800">
              <a:lnSpc>
                <a:spcPct val="110000"/>
              </a:lnSpc>
              <a:buFont typeface="Arial" panose="020B0604020202020204" pitchFamily="34" charset="0"/>
              <a:buChar char="•"/>
              <a:defRPr/>
            </a:pPr>
            <a:r>
              <a:rPr lang="en-US" dirty="0">
                <a:solidFill>
                  <a:srgbClr val="FFC000"/>
                </a:solidFill>
                <a:latin typeface="Calibri" panose="020F0502020204030204"/>
              </a:rPr>
              <a:t>CGI is a direct predecessor to future missions such as </a:t>
            </a:r>
            <a:r>
              <a:rPr lang="en-US" dirty="0" err="1">
                <a:solidFill>
                  <a:srgbClr val="FFC000"/>
                </a:solidFill>
                <a:latin typeface="Calibri" panose="020F0502020204030204"/>
              </a:rPr>
              <a:t>HabEx</a:t>
            </a:r>
            <a:r>
              <a:rPr lang="en-US" dirty="0">
                <a:solidFill>
                  <a:srgbClr val="FFC000"/>
                </a:solidFill>
                <a:latin typeface="Calibri" panose="020F0502020204030204"/>
              </a:rPr>
              <a:t> and LUVOIR missions, and is a </a:t>
            </a:r>
            <a:r>
              <a:rPr lang="en-US" i="1" dirty="0">
                <a:solidFill>
                  <a:srgbClr val="FFC000"/>
                </a:solidFill>
                <a:latin typeface="Calibri"/>
              </a:rPr>
              <a:t>crucial</a:t>
            </a:r>
            <a:r>
              <a:rPr lang="en-US" dirty="0">
                <a:solidFill>
                  <a:srgbClr val="FFC000"/>
                </a:solidFill>
                <a:latin typeface="Calibri" panose="020F0502020204030204"/>
              </a:rPr>
              <a:t> step in the exploration of Sun-like planetary systems</a:t>
            </a:r>
          </a:p>
          <a:p>
            <a:pPr marL="514350" lvl="1" indent="-171450" defTabSz="685800">
              <a:lnSpc>
                <a:spcPct val="110000"/>
              </a:lnSpc>
              <a:buFont typeface="Arial" panose="020B0604020202020204" pitchFamily="34" charset="0"/>
              <a:buChar char="•"/>
              <a:defRPr/>
            </a:pPr>
            <a:endParaRPr lang="en-US" sz="1200" dirty="0">
              <a:solidFill>
                <a:srgbClr val="FFC000"/>
              </a:solidFill>
              <a:latin typeface="Calibri" panose="020F0502020204030204"/>
            </a:endParaRPr>
          </a:p>
        </p:txBody>
      </p:sp>
      <p:grpSp>
        <p:nvGrpSpPr>
          <p:cNvPr id="27" name="Group 26">
            <a:extLst>
              <a:ext uri="{FF2B5EF4-FFF2-40B4-BE49-F238E27FC236}">
                <a16:creationId xmlns:a16="http://schemas.microsoft.com/office/drawing/2014/main" id="{4D6103C0-61B5-9447-A094-90CDD5BF1652}"/>
              </a:ext>
            </a:extLst>
          </p:cNvPr>
          <p:cNvGrpSpPr/>
          <p:nvPr/>
        </p:nvGrpSpPr>
        <p:grpSpPr>
          <a:xfrm>
            <a:off x="8071412" y="2514575"/>
            <a:ext cx="829505" cy="1778504"/>
            <a:chOff x="7696688" y="2073514"/>
            <a:chExt cx="1133542" cy="2371338"/>
          </a:xfrm>
        </p:grpSpPr>
        <p:sp>
          <p:nvSpPr>
            <p:cNvPr id="28" name="TextBox 27">
              <a:extLst>
                <a:ext uri="{FF2B5EF4-FFF2-40B4-BE49-F238E27FC236}">
                  <a16:creationId xmlns:a16="http://schemas.microsoft.com/office/drawing/2014/main" id="{68A5A185-F991-3E4C-B3FB-5B15BC245F81}"/>
                </a:ext>
              </a:extLst>
            </p:cNvPr>
            <p:cNvSpPr txBox="1"/>
            <p:nvPr/>
          </p:nvSpPr>
          <p:spPr>
            <a:xfrm>
              <a:off x="7696688" y="2073514"/>
              <a:ext cx="1133542" cy="523220"/>
            </a:xfrm>
            <a:prstGeom prst="rect">
              <a:avLst/>
            </a:prstGeom>
            <a:noFill/>
          </p:spPr>
          <p:txBody>
            <a:bodyPr wrap="square" lIns="0" rIns="0" rtlCol="0">
              <a:spAutoFit/>
            </a:bodyPr>
            <a:lstStyle/>
            <a:p>
              <a:pPr algn="ctr" defTabSz="685800">
                <a:defRPr/>
              </a:pPr>
              <a:r>
                <a:rPr lang="en-US" sz="975" dirty="0">
                  <a:solidFill>
                    <a:prstClr val="white"/>
                  </a:solidFill>
                  <a:latin typeface="Arial"/>
                </a:rPr>
                <a:t>Data Post-</a:t>
              </a:r>
            </a:p>
            <a:p>
              <a:pPr algn="ctr" defTabSz="685800">
                <a:defRPr/>
              </a:pPr>
              <a:r>
                <a:rPr lang="en-US" sz="975" dirty="0">
                  <a:solidFill>
                    <a:prstClr val="white"/>
                  </a:solidFill>
                  <a:latin typeface="Arial"/>
                </a:rPr>
                <a:t>Processing</a:t>
              </a:r>
            </a:p>
          </p:txBody>
        </p:sp>
        <p:pic>
          <p:nvPicPr>
            <p:cNvPr id="29" name="Picture 28">
              <a:extLst>
                <a:ext uri="{FF2B5EF4-FFF2-40B4-BE49-F238E27FC236}">
                  <a16:creationId xmlns:a16="http://schemas.microsoft.com/office/drawing/2014/main" id="{CDC7864C-8A56-B841-AE11-C031A47954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17784" y="2533912"/>
              <a:ext cx="918616" cy="918616"/>
            </a:xfrm>
            <a:prstGeom prst="rect">
              <a:avLst/>
            </a:prstGeom>
          </p:spPr>
        </p:pic>
        <p:pic>
          <p:nvPicPr>
            <p:cNvPr id="30" name="Picture 29">
              <a:extLst>
                <a:ext uri="{FF2B5EF4-FFF2-40B4-BE49-F238E27FC236}">
                  <a16:creationId xmlns:a16="http://schemas.microsoft.com/office/drawing/2014/main" id="{2946B7C2-CDAB-9E4A-AB0E-8425EBBBEB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6809" y="3531206"/>
              <a:ext cx="907575" cy="913646"/>
            </a:xfrm>
            <a:prstGeom prst="rect">
              <a:avLst/>
            </a:prstGeom>
          </p:spPr>
        </p:pic>
      </p:grpSp>
      <p:sp>
        <p:nvSpPr>
          <p:cNvPr id="5" name="Down Arrow 4">
            <a:extLst>
              <a:ext uri="{FF2B5EF4-FFF2-40B4-BE49-F238E27FC236}">
                <a16:creationId xmlns:a16="http://schemas.microsoft.com/office/drawing/2014/main" id="{93172E97-DD8F-A14D-844D-C33F64ED1DE3}"/>
              </a:ext>
            </a:extLst>
          </p:cNvPr>
          <p:cNvSpPr/>
          <p:nvPr/>
        </p:nvSpPr>
        <p:spPr>
          <a:xfrm flipH="1">
            <a:off x="9089590" y="3366845"/>
            <a:ext cx="120856" cy="132428"/>
          </a:xfrm>
          <a:prstGeom prst="downArrow">
            <a:avLst/>
          </a:prstGeom>
          <a:solidFill>
            <a:schemeClr val="bg1">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rgbClr val="FF0000"/>
              </a:solidFill>
              <a:latin typeface="Calibri" panose="020F0502020204030204"/>
            </a:endParaRPr>
          </a:p>
        </p:txBody>
      </p:sp>
      <p:grpSp>
        <p:nvGrpSpPr>
          <p:cNvPr id="3" name="Group 2">
            <a:extLst>
              <a:ext uri="{FF2B5EF4-FFF2-40B4-BE49-F238E27FC236}">
                <a16:creationId xmlns:a16="http://schemas.microsoft.com/office/drawing/2014/main" id="{17D28401-3EFD-F04D-96AD-3D379167332D}"/>
              </a:ext>
            </a:extLst>
          </p:cNvPr>
          <p:cNvGrpSpPr/>
          <p:nvPr/>
        </p:nvGrpSpPr>
        <p:grpSpPr>
          <a:xfrm>
            <a:off x="6931328" y="2619994"/>
            <a:ext cx="973143" cy="1538388"/>
            <a:chOff x="7815990" y="2088291"/>
            <a:chExt cx="1297524" cy="2051184"/>
          </a:xfrm>
        </p:grpSpPr>
        <p:sp>
          <p:nvSpPr>
            <p:cNvPr id="13" name="TextBox 12">
              <a:extLst>
                <a:ext uri="{FF2B5EF4-FFF2-40B4-BE49-F238E27FC236}">
                  <a16:creationId xmlns:a16="http://schemas.microsoft.com/office/drawing/2014/main" id="{45A4C005-4DB2-9346-B854-F3AE334F5DAA}"/>
                </a:ext>
              </a:extLst>
            </p:cNvPr>
            <p:cNvSpPr txBox="1"/>
            <p:nvPr/>
          </p:nvSpPr>
          <p:spPr>
            <a:xfrm>
              <a:off x="7815990" y="2088291"/>
              <a:ext cx="1297524" cy="923329"/>
            </a:xfrm>
            <a:prstGeom prst="rect">
              <a:avLst/>
            </a:prstGeom>
            <a:noFill/>
          </p:spPr>
          <p:txBody>
            <a:bodyPr wrap="square" lIns="0" rIns="0" rtlCol="0">
              <a:spAutoFit/>
            </a:bodyPr>
            <a:lstStyle/>
            <a:p>
              <a:pPr algn="ctr" defTabSz="685800">
                <a:defRPr/>
              </a:pPr>
              <a:r>
                <a:rPr lang="en-US" sz="975" dirty="0">
                  <a:solidFill>
                    <a:prstClr val="white"/>
                  </a:solidFill>
                  <a:latin typeface="Arial"/>
                </a:rPr>
                <a:t>Ultra-low noise photon counting EMCCD Detectors </a:t>
              </a:r>
            </a:p>
          </p:txBody>
        </p:sp>
        <p:pic>
          <p:nvPicPr>
            <p:cNvPr id="35" name="Picture 34">
              <a:extLst>
                <a:ext uri="{FF2B5EF4-FFF2-40B4-BE49-F238E27FC236}">
                  <a16:creationId xmlns:a16="http://schemas.microsoft.com/office/drawing/2014/main" id="{5E7F9E70-7087-6C49-9DE2-8DD7C3B25929}"/>
                </a:ext>
              </a:extLst>
            </p:cNvPr>
            <p:cNvPicPr>
              <a:picLocks noChangeAspect="1"/>
            </p:cNvPicPr>
            <p:nvPr/>
          </p:nvPicPr>
          <p:blipFill rotWithShape="1">
            <a:blip r:embed="rId9"/>
            <a:srcRect l="21891" t="15317" r="23389" b="43642"/>
            <a:stretch/>
          </p:blipFill>
          <p:spPr>
            <a:xfrm>
              <a:off x="7948000" y="3080644"/>
              <a:ext cx="1058831" cy="1058831"/>
            </a:xfrm>
            <a:prstGeom prst="rect">
              <a:avLst/>
            </a:prstGeom>
            <a:ln>
              <a:noFill/>
            </a:ln>
            <a:effectLst>
              <a:outerShdw blurRad="292100" dist="139700" dir="2700000" algn="tl" rotWithShape="0">
                <a:srgbClr val="333333">
                  <a:alpha val="65000"/>
                </a:srgbClr>
              </a:outerShdw>
            </a:effectLst>
          </p:spPr>
        </p:pic>
      </p:grpSp>
      <p:sp>
        <p:nvSpPr>
          <p:cNvPr id="31" name="TextBox 30">
            <a:extLst>
              <a:ext uri="{FF2B5EF4-FFF2-40B4-BE49-F238E27FC236}">
                <a16:creationId xmlns:a16="http://schemas.microsoft.com/office/drawing/2014/main" id="{E6C54503-1B35-E845-975C-987096C8A29B}"/>
              </a:ext>
            </a:extLst>
          </p:cNvPr>
          <p:cNvSpPr txBox="1"/>
          <p:nvPr/>
        </p:nvSpPr>
        <p:spPr>
          <a:xfrm>
            <a:off x="7850737" y="4347664"/>
            <a:ext cx="2719419" cy="307777"/>
          </a:xfrm>
          <a:prstGeom prst="rect">
            <a:avLst/>
          </a:prstGeom>
          <a:noFill/>
        </p:spPr>
        <p:txBody>
          <a:bodyPr wrap="square" rtlCol="0">
            <a:spAutoFit/>
          </a:bodyPr>
          <a:lstStyle/>
          <a:p>
            <a:pPr algn="r" defTabSz="457200">
              <a:defRPr/>
            </a:pPr>
            <a:r>
              <a:rPr lang="en-US" sz="1400" i="1" dirty="0">
                <a:solidFill>
                  <a:srgbClr val="00B0F0"/>
                </a:solidFill>
                <a:latin typeface="Calibri"/>
              </a:rPr>
              <a:t>Bertrand </a:t>
            </a:r>
            <a:r>
              <a:rPr lang="en-US" sz="1400" i="1" dirty="0" err="1">
                <a:solidFill>
                  <a:srgbClr val="00B0F0"/>
                </a:solidFill>
                <a:latin typeface="Calibri"/>
              </a:rPr>
              <a:t>Mennesson</a:t>
            </a:r>
            <a:r>
              <a:rPr lang="en-US" sz="1400" i="1" dirty="0">
                <a:solidFill>
                  <a:srgbClr val="00B0F0"/>
                </a:solidFill>
                <a:latin typeface="Calibri"/>
              </a:rPr>
              <a:t> (JPL)</a:t>
            </a:r>
          </a:p>
        </p:txBody>
      </p:sp>
    </p:spTree>
    <p:extLst>
      <p:ext uri="{BB962C8B-B14F-4D97-AF65-F5344CB8AC3E}">
        <p14:creationId xmlns:p14="http://schemas.microsoft.com/office/powerpoint/2010/main" val="2965156181"/>
      </p:ext>
    </p:extLst>
  </p:cSld>
  <p:clrMapOvr>
    <a:masterClrMapping/>
  </p:clrMapOvr>
</p:sld>
</file>

<file path=ppt/theme/theme1.xml><?xml version="1.0" encoding="utf-8"?>
<a:theme xmlns:a="http://schemas.openxmlformats.org/drawingml/2006/main" name="BN_WFIRST_w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rgbClr val="0070C0"/>
          </a:solidFill>
        </a:ln>
      </a:spPr>
      <a:bodyPr rtlCol="0" anchor="ctr"/>
      <a:lstStyle>
        <a:defPPr algn="ctr">
          <a:defRPr sz="1400" dirty="0" smtClean="0">
            <a:solidFill>
              <a:schemeClr val="tx1">
                <a:lumMod val="65000"/>
                <a:lumOff val="35000"/>
              </a:schemeClr>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rIns="0" rtlCol="0">
        <a:spAutoFit/>
      </a:bodyPr>
      <a:lstStyle>
        <a:defPPr>
          <a:defRPr sz="1100" dirty="0" smtClean="0"/>
        </a:defPPr>
      </a:lstStyle>
    </a:txDef>
  </a:objectDefaults>
  <a:extraClrSchemeLst/>
  <a:extLst>
    <a:ext uri="{05A4C25C-085E-4340-85A3-A5531E510DB2}">
      <thm15:themeFamily xmlns:thm15="http://schemas.microsoft.com/office/thememl/2012/main" name="BN_WFIRST_wide" id="{2F6F5963-A8E8-44B2-A9F7-E32862D7A398}" vid="{F454C194-B2D4-4EC6-8D33-A604B900BA8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3227</Words>
  <Application>Microsoft Macintosh PowerPoint</Application>
  <PresentationFormat>Widescreen</PresentationFormat>
  <Paragraphs>155</Paragraphs>
  <Slides>5</Slides>
  <Notes>5</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vt:i4>
      </vt:variant>
    </vt:vector>
  </HeadingPairs>
  <TitlesOfParts>
    <vt:vector size="13" baseType="lpstr">
      <vt:lpstr>Arial</vt:lpstr>
      <vt:lpstr>Arial Narrow</vt:lpstr>
      <vt:lpstr>Calibri</vt:lpstr>
      <vt:lpstr>Times New Roman</vt:lpstr>
      <vt:lpstr>Wingdings</vt:lpstr>
      <vt:lpstr>Wingdings 2</vt:lpstr>
      <vt:lpstr>BN_WFIRST_wide</vt:lpstr>
      <vt:lpstr>1_Office Theme</vt:lpstr>
      <vt:lpstr>The problem:  Seeing a planet behind the glare of its star</vt:lpstr>
      <vt:lpstr>The WFIRST Coronagraph Instrument (CGI)</vt:lpstr>
      <vt:lpstr>CGI Exoplanet Science Themes</vt:lpstr>
      <vt:lpstr>CGI Disk Science Themes</vt:lpstr>
      <vt:lpstr>Critical Technology Demonstrations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problem:  Seeing a planet behind the glare of its star</dc:title>
  <dc:creator>Microsoft Office User</dc:creator>
  <cp:lastModifiedBy>Microsoft Office User</cp:lastModifiedBy>
  <cp:revision>1</cp:revision>
  <dcterms:created xsi:type="dcterms:W3CDTF">2020-04-28T21:16:17Z</dcterms:created>
  <dcterms:modified xsi:type="dcterms:W3CDTF">2020-04-28T21:16:45Z</dcterms:modified>
</cp:coreProperties>
</file>