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8" r:id="rId2"/>
  </p:sldMasterIdLst>
  <p:notesMasterIdLst>
    <p:notesMasterId r:id="rId8"/>
  </p:notesMasterIdLst>
  <p:sldIdLst>
    <p:sldId id="387" r:id="rId3"/>
    <p:sldId id="391" r:id="rId4"/>
    <p:sldId id="393" r:id="rId5"/>
    <p:sldId id="330" r:id="rId6"/>
    <p:sldId id="345"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0"/>
    <p:restoredTop sz="94629"/>
  </p:normalViewPr>
  <p:slideViewPr>
    <p:cSldViewPr snapToGrid="0" snapToObjects="1">
      <p:cViewPr varScale="1">
        <p:scale>
          <a:sx n="115" d="100"/>
          <a:sy n="115" d="100"/>
        </p:scale>
        <p:origin x="4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4FA0EE-6E9C-EF43-9FD9-BB9354AE003A}" type="datetimeFigureOut">
              <a:rPr lang="en-US" smtClean="0"/>
              <a:t>4/28/20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5899A3-7797-694A-8295-9043F1926968}" type="slidenum">
              <a:rPr lang="en-US" smtClean="0"/>
              <a:t>‹#›</a:t>
            </a:fld>
            <a:endParaRPr lang="en-US"/>
          </a:p>
        </p:txBody>
      </p:sp>
    </p:spTree>
    <p:extLst>
      <p:ext uri="{BB962C8B-B14F-4D97-AF65-F5344CB8AC3E}">
        <p14:creationId xmlns:p14="http://schemas.microsoft.com/office/powerpoint/2010/main" val="3149760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www.nasa.gov/" TargetMode="External"/><Relationship Id="rId3" Type="http://schemas.openxmlformats.org/officeDocument/2006/relationships/hyperlink" Target="http://hubblesite.org/images/gallery/56-hubble-telescope" TargetMode="External"/><Relationship Id="rId7" Type="http://schemas.openxmlformats.org/officeDocument/2006/relationships/hyperlink" Target="http://hubblesite.org/images/gallery/90-white-dwarfs"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hubblesite.org/images/gallery/2-stars" TargetMode="External"/><Relationship Id="rId5" Type="http://schemas.openxmlformats.org/officeDocument/2006/relationships/hyperlink" Target="http://hubblesite.org/images/gallery/91-observations" TargetMode="External"/><Relationship Id="rId4" Type="http://schemas.openxmlformats.org/officeDocument/2006/relationships/hyperlink" Target="http://hubblesite.org/images/gallery/68-multiple-star-systems" TargetMode="External"/><Relationship Id="rId9" Type="http://schemas.openxmlformats.org/officeDocument/2006/relationships/hyperlink" Target="http://www.stsci.edu/"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Top Image: Image of a bright star (Sirius) with HST. A faint planet orbiting close to the star would be lost in the glare. The orange circle is the field of view of CGI. </a:t>
            </a:r>
          </a:p>
          <a:p>
            <a:r>
              <a:rPr lang="en-US" sz="1200" kern="1200" dirty="0">
                <a:solidFill>
                  <a:schemeClr val="tx1"/>
                </a:solidFill>
                <a:effectLst/>
                <a:latin typeface="+mn-lt"/>
                <a:ea typeface="+mn-ea"/>
                <a:cs typeface="+mn-cs"/>
              </a:rPr>
              <a:t>Bottom Image: CGI lab demonstration of 1 billion to one contrast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Imaging a planet around a nearby star is really challenging. Imagine trying to see a firefly buzzing near a lighthouse. Now imagine that firefly is buzzing 20ft away from that lighthouse and you’re trying to see it from 1500 miles away (CA to MN). That’s what we can do today. To see an Earth-like planet around a Sun-like star, we need to do 10,000 times better than that. Replace that firefly with a single cell of bioluminescent algae.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problem, of course, is that alga is lost under the glare of the lighthouse. The planet is lost in the glare of the star. (top image) We will have to specially design a telescope and instrument that block the starlight to see the extraordinarily faint planet. (bottom image)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factor of 10,000x improvement is too much to do in one giant leap. CGI is a direct predecessor to these missions, and is a </a:t>
            </a:r>
            <a:r>
              <a:rPr lang="en-US" sz="1200" i="1" kern="1200" dirty="0">
                <a:solidFill>
                  <a:schemeClr val="tx1"/>
                </a:solidFill>
                <a:effectLst/>
                <a:latin typeface="+mn-lt"/>
                <a:ea typeface="+mn-ea"/>
                <a:cs typeface="+mn-cs"/>
              </a:rPr>
              <a:t>crucial</a:t>
            </a:r>
            <a:r>
              <a:rPr lang="en-US" sz="1200" kern="1200" dirty="0">
                <a:solidFill>
                  <a:schemeClr val="tx1"/>
                </a:solidFill>
                <a:effectLst/>
                <a:latin typeface="+mn-lt"/>
                <a:ea typeface="+mn-ea"/>
                <a:cs typeface="+mn-cs"/>
              </a:rPr>
              <a:t> step in the exploration of Sun-like planetary systems</a:t>
            </a:r>
          </a:p>
          <a:p>
            <a:r>
              <a:rPr lang="en-US" sz="1200" kern="1200" dirty="0">
                <a:solidFill>
                  <a:schemeClr val="tx1"/>
                </a:solidFill>
                <a:effectLst/>
                <a:latin typeface="+mn-lt"/>
                <a:ea typeface="+mn-ea"/>
                <a:cs typeface="+mn-cs"/>
              </a:rPr>
              <a:t>CGI will be 1,000x better that any current telescope, and will be capable of seeing Jupiter-like planets around nearby stars. It will also be able to see </a:t>
            </a:r>
          </a:p>
          <a:p>
            <a:r>
              <a:rPr lang="en-US" sz="1200" kern="1200" dirty="0">
                <a:solidFill>
                  <a:schemeClr val="tx1"/>
                </a:solidFill>
                <a:effectLst/>
                <a:latin typeface="+mn-lt"/>
                <a:ea typeface="+mn-ea"/>
                <a:cs typeface="+mn-cs"/>
              </a:rPr>
              <a:t>‘protoplanetary disks’ – the disk of dust and gas around a very young star out of which planets form </a:t>
            </a:r>
          </a:p>
          <a:p>
            <a:r>
              <a:rPr lang="en-US" sz="1200" kern="1200" dirty="0">
                <a:solidFill>
                  <a:schemeClr val="tx1"/>
                </a:solidFill>
                <a:effectLst/>
                <a:latin typeface="+mn-lt"/>
                <a:ea typeface="+mn-ea"/>
                <a:cs typeface="+mn-cs"/>
              </a:rPr>
              <a:t>‘debris disks’ - the remnant material from planet formation, akin to massive versions of our asteroid or Kuiper belts</a:t>
            </a:r>
          </a:p>
          <a:p>
            <a:r>
              <a:rPr lang="en-US" sz="1200" kern="1200" dirty="0">
                <a:solidFill>
                  <a:schemeClr val="tx1"/>
                </a:solidFill>
                <a:effectLst/>
                <a:latin typeface="+mn-lt"/>
                <a:ea typeface="+mn-ea"/>
                <a:cs typeface="+mn-cs"/>
              </a:rPr>
              <a:t>‘exozodiacal disks’ – the remnant material from planet formation and evaporating comets, akin to the dust that causes zodiacal light in our solar system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Details about top image: </a:t>
            </a:r>
            <a:r>
              <a:rPr lang="en-US" sz="1200" kern="1200" dirty="0">
                <a:solidFill>
                  <a:schemeClr val="tx1"/>
                </a:solidFill>
                <a:effectLst/>
                <a:latin typeface="+mn-lt"/>
                <a:ea typeface="+mn-ea"/>
                <a:cs typeface="+mn-cs"/>
              </a:rPr>
              <a:t>This Hubble Space Telescope image shows Sirius A, the brightest star in our nighttime sky, along with its faint, tiny stellar companion, Sirius B. Astronomers overexposed the image of Sirius A [at center] so that the dim Sirius B [tiny dot at lower left] could be seen. Sirius B is about 10,000 times fainter than Sirius A.</a:t>
            </a:r>
          </a:p>
          <a:p>
            <a:r>
              <a:rPr lang="en-US" sz="1200" kern="1200" dirty="0">
                <a:solidFill>
                  <a:schemeClr val="tx1"/>
                </a:solidFill>
                <a:effectLst/>
                <a:latin typeface="+mn-lt"/>
                <a:ea typeface="+mn-ea"/>
                <a:cs typeface="+mn-cs"/>
              </a:rPr>
              <a:t>The cross-shaped diffraction spikes and concentric rings around Sirius A, and the small ring around Sirius B, are artifacts produced within the telescope's imaging system. Sirius B is about 10,000 times fainter than Sirius A, but it can be seen in this image because it is orbiting far away from Sirius A. (about 6 arcseconds) If we wanted to image planets orbiting close to Sirius A, or any other star, they would be much more difficult to detect, because of the glare of the star.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Details about bottom image: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 lab image taken with a WFIRST CGI prototype at JPL. The color scale is tells you how faint a planet you could detect at each position. In the darkest blue regions, you could see a planet that’s 1 billion times fainter than its star. [The point source is just </a:t>
            </a:r>
            <a:r>
              <a:rPr lang="en-US" sz="1200" kern="1200" dirty="0" err="1">
                <a:solidFill>
                  <a:schemeClr val="tx1"/>
                </a:solidFill>
                <a:effectLst/>
                <a:latin typeface="+mn-lt"/>
                <a:ea typeface="+mn-ea"/>
                <a:cs typeface="+mn-cs"/>
              </a:rPr>
              <a:t>powerpoint</a:t>
            </a:r>
            <a:r>
              <a:rPr lang="en-US" sz="1200" kern="1200" dirty="0">
                <a:solidFill>
                  <a:schemeClr val="tx1"/>
                </a:solidFill>
                <a:effectLst/>
                <a:latin typeface="+mn-lt"/>
                <a:ea typeface="+mn-ea"/>
                <a:cs typeface="+mn-cs"/>
              </a:rPr>
              <a:t> art, not a real source!] </a:t>
            </a:r>
          </a:p>
          <a:p>
            <a:r>
              <a:rPr lang="en-US" sz="1200" kern="1200" dirty="0">
                <a:solidFill>
                  <a:schemeClr val="tx1"/>
                </a:solidFill>
                <a:effectLst/>
                <a:latin typeface="+mn-lt"/>
                <a:ea typeface="+mn-ea"/>
                <a:cs typeface="+mn-cs"/>
              </a:rPr>
              <a:t>Technical details: 360 </a:t>
            </a:r>
            <a:r>
              <a:rPr lang="en-US" sz="1200" kern="1200" dirty="0" err="1">
                <a:solidFill>
                  <a:schemeClr val="tx1"/>
                </a:solidFill>
                <a:effectLst/>
                <a:latin typeface="+mn-lt"/>
                <a:ea typeface="+mn-ea"/>
                <a:cs typeface="+mn-cs"/>
              </a:rPr>
              <a:t>deg</a:t>
            </a:r>
            <a:r>
              <a:rPr lang="en-US" sz="1200" kern="1200" dirty="0">
                <a:solidFill>
                  <a:schemeClr val="tx1"/>
                </a:solidFill>
                <a:effectLst/>
                <a:latin typeface="+mn-lt"/>
                <a:ea typeface="+mn-ea"/>
                <a:cs typeface="+mn-cs"/>
              </a:rPr>
              <a:t> dark hole, with a contrast ratio of 10-9 from 3 </a:t>
            </a:r>
            <a:r>
              <a:rPr lang="en-US" sz="1200" kern="1200" dirty="0" err="1">
                <a:solidFill>
                  <a:schemeClr val="tx1"/>
                </a:solidFill>
                <a:effectLst/>
                <a:latin typeface="+mn-lt"/>
                <a:ea typeface="+mn-ea"/>
                <a:cs typeface="+mn-cs"/>
              </a:rPr>
              <a:t>λ</a:t>
            </a:r>
            <a:r>
              <a:rPr lang="en-US" sz="1200" kern="1200" dirty="0">
                <a:solidFill>
                  <a:schemeClr val="tx1"/>
                </a:solidFill>
                <a:effectLst/>
                <a:latin typeface="+mn-lt"/>
                <a:ea typeface="+mn-ea"/>
                <a:cs typeface="+mn-cs"/>
              </a:rPr>
              <a:t>/D to 8 </a:t>
            </a:r>
            <a:r>
              <a:rPr lang="en-US" sz="1200" kern="1200" dirty="0" err="1">
                <a:solidFill>
                  <a:schemeClr val="tx1"/>
                </a:solidFill>
                <a:effectLst/>
                <a:latin typeface="+mn-lt"/>
                <a:ea typeface="+mn-ea"/>
                <a:cs typeface="+mn-cs"/>
              </a:rPr>
              <a:t>λ</a:t>
            </a:r>
            <a:r>
              <a:rPr lang="en-US" sz="1200" kern="1200" dirty="0">
                <a:solidFill>
                  <a:schemeClr val="tx1"/>
                </a:solidFill>
                <a:effectLst/>
                <a:latin typeface="+mn-lt"/>
                <a:ea typeface="+mn-ea"/>
                <a:cs typeface="+mn-cs"/>
              </a:rPr>
              <a:t>/D at wavelength </a:t>
            </a:r>
            <a:r>
              <a:rPr lang="en-US" sz="1200" kern="1200" dirty="0" err="1">
                <a:solidFill>
                  <a:schemeClr val="tx1"/>
                </a:solidFill>
                <a:effectLst/>
                <a:latin typeface="+mn-lt"/>
                <a:ea typeface="+mn-ea"/>
                <a:cs typeface="+mn-cs"/>
              </a:rPr>
              <a:t>λ</a:t>
            </a:r>
            <a:r>
              <a:rPr lang="en-US" sz="1200" kern="1200" dirty="0">
                <a:solidFill>
                  <a:schemeClr val="tx1"/>
                </a:solidFill>
                <a:effectLst/>
                <a:latin typeface="+mn-lt"/>
                <a:ea typeface="+mn-ea"/>
                <a:cs typeface="+mn-cs"/>
              </a:rPr>
              <a:t>, where D is the telescope diameter. Results shown are unpolarized light with a 10% bandwidth centered at 0.55 µm. (Jun-</a:t>
            </a:r>
            <a:r>
              <a:rPr lang="en-US" sz="1200" kern="1200" dirty="0" err="1">
                <a:solidFill>
                  <a:schemeClr val="tx1"/>
                </a:solidFill>
                <a:effectLst/>
                <a:latin typeface="+mn-lt"/>
                <a:ea typeface="+mn-ea"/>
                <a:cs typeface="+mn-cs"/>
              </a:rPr>
              <a:t>Byoung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Seo</a:t>
            </a:r>
            <a:r>
              <a:rPr lang="en-US" sz="1200" kern="1200" dirty="0">
                <a:solidFill>
                  <a:schemeClr val="tx1"/>
                </a:solidFill>
                <a:effectLst/>
                <a:latin typeface="+mn-lt"/>
                <a:ea typeface="+mn-ea"/>
                <a:cs typeface="+mn-cs"/>
              </a:rPr>
              <a:t> et al., private communication, Dec. 2016).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Side note: what astrophysical measurements have been done on Sirius and why do we care? </a:t>
            </a:r>
            <a:r>
              <a:rPr lang="en-US" sz="1200" kern="1200" dirty="0">
                <a:solidFill>
                  <a:schemeClr val="tx1"/>
                </a:solidFill>
                <a:effectLst/>
                <a:latin typeface="+mn-lt"/>
                <a:ea typeface="+mn-ea"/>
                <a:cs typeface="+mn-cs"/>
              </a:rPr>
              <a:t>The two stars revolve around each other every 50 years. Sirius A, only 8.6 light-years from Earth, is the fifth closest star system known. Sirius B, a white dwarf, is very faint because of its tiny size, only 7,500 miles in diameter. White dwarfs are the leftover remnants of stars similar to the sun. They have exhausted their nuclear fuel sources and have collapsed down to a very small </a:t>
            </a:r>
            <a:r>
              <a:rPr lang="en-US" sz="1200" kern="1200" dirty="0" err="1">
                <a:solidFill>
                  <a:schemeClr val="tx1"/>
                </a:solidFill>
                <a:effectLst/>
                <a:latin typeface="+mn-lt"/>
                <a:ea typeface="+mn-ea"/>
                <a:cs typeface="+mn-cs"/>
              </a:rPr>
              <a:t>size.Using</a:t>
            </a:r>
            <a:r>
              <a:rPr lang="en-US" sz="1200" kern="1200" dirty="0">
                <a:solidFill>
                  <a:schemeClr val="tx1"/>
                </a:solidFill>
                <a:effectLst/>
                <a:latin typeface="+mn-lt"/>
                <a:ea typeface="+mn-ea"/>
                <a:cs typeface="+mn-cs"/>
              </a:rPr>
              <a:t> the keen eye of Hubble's Space Telescope Imaging Spectrograph (STIS), astronomers have now been able to isolate the light from Sirius B and disperse it into a spectrum. STIS measured light from Sirius B being stretched to longer, redder wavelengths due to the white dwarf's powerful gravitational pull. Based on those measurements, astronomers have calculated Sirius B's mass at 98 percent that of the sun. Analysis of the white dwarf's spectrum also has allowed astronomers to refine the estimate for its surface temperature to about 44,900 degrees Fahrenheit (25,200 degrees Kelvin).</a:t>
            </a:r>
          </a:p>
          <a:p>
            <a:r>
              <a:rPr lang="en-US" sz="1200" kern="1200" dirty="0">
                <a:solidFill>
                  <a:schemeClr val="tx1"/>
                </a:solidFill>
                <a:effectLst/>
                <a:latin typeface="+mn-lt"/>
                <a:ea typeface="+mn-ea"/>
                <a:cs typeface="+mn-cs"/>
              </a:rPr>
              <a:t>Accurately determining the masses of white dwarfs is fundamentally important to understanding stellar evolution. The sun will eventually become a white dwarf. White dwarfs are also the source of Type </a:t>
            </a:r>
            <a:r>
              <a:rPr lang="en-US" sz="1200" kern="1200" dirty="0" err="1">
                <a:solidFill>
                  <a:schemeClr val="tx1"/>
                </a:solidFill>
                <a:effectLst/>
                <a:latin typeface="+mn-lt"/>
                <a:ea typeface="+mn-ea"/>
                <a:cs typeface="+mn-cs"/>
              </a:rPr>
              <a:t>Ia</a:t>
            </a:r>
            <a:r>
              <a:rPr lang="en-US" sz="1200" kern="1200" dirty="0">
                <a:solidFill>
                  <a:schemeClr val="tx1"/>
                </a:solidFill>
                <a:effectLst/>
                <a:latin typeface="+mn-lt"/>
                <a:ea typeface="+mn-ea"/>
                <a:cs typeface="+mn-cs"/>
              </a:rPr>
              <a:t> supernova explosions, which are used because of their brightness to measure the distance to distant galaxies and the expansion rate of the universe. Measurements based on Type </a:t>
            </a:r>
            <a:r>
              <a:rPr lang="en-US" sz="1200" kern="1200" dirty="0" err="1">
                <a:solidFill>
                  <a:schemeClr val="tx1"/>
                </a:solidFill>
                <a:effectLst/>
                <a:latin typeface="+mn-lt"/>
                <a:ea typeface="+mn-ea"/>
                <a:cs typeface="+mn-cs"/>
              </a:rPr>
              <a:t>Ia</a:t>
            </a:r>
            <a:r>
              <a:rPr lang="en-US" sz="1200" kern="1200" dirty="0">
                <a:solidFill>
                  <a:schemeClr val="tx1"/>
                </a:solidFill>
                <a:effectLst/>
                <a:latin typeface="+mn-lt"/>
                <a:ea typeface="+mn-ea"/>
                <a:cs typeface="+mn-cs"/>
              </a:rPr>
              <a:t> supernovae are fundamental to understanding "dark energy," a dominant repulsive force stretching the universe apart. Also, the method used to determine the white dwarf's mass relies on one of the key predictions of Einstein's theory of General Relativity: that light loses energy when it attempts to escape the gravity of a compact star. This effect is known as the gravitational redshift of the light.</a:t>
            </a:r>
          </a:p>
          <a:p>
            <a:r>
              <a:rPr lang="en-US" sz="1200" kern="1200" dirty="0">
                <a:solidFill>
                  <a:schemeClr val="tx1"/>
                </a:solidFill>
                <a:effectLst/>
                <a:latin typeface="+mn-lt"/>
                <a:ea typeface="+mn-ea"/>
                <a:cs typeface="+mn-cs"/>
              </a:rPr>
              <a:t>This image was taken Oct. 15, 2003, with Hubble's Wide Field Planetary Camera 2. Based on detailed measurements of the position of Sirius B in this image, astronomers were then able to point the STIS instrument exactly on the white dwarf and make the measurements to determine its gravitational redshift and mass.</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Tags</a:t>
            </a:r>
          </a:p>
          <a:p>
            <a:r>
              <a:rPr lang="en-US" sz="1200" u="sng" kern="1200" dirty="0">
                <a:solidFill>
                  <a:schemeClr val="tx1"/>
                </a:solidFill>
                <a:effectLst/>
                <a:latin typeface="+mn-lt"/>
                <a:ea typeface="+mn-ea"/>
                <a:cs typeface="+mn-cs"/>
                <a:hlinkClick r:id="rId3"/>
              </a:rPr>
              <a:t>Hubble Telescope</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4"/>
              </a:rPr>
              <a:t>Multiple Star Systems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5"/>
              </a:rPr>
              <a:t>Observations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6"/>
              </a:rPr>
              <a:t>Stars</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7"/>
              </a:rPr>
              <a:t>White Dwarfs</a:t>
            </a: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Credits</a:t>
            </a:r>
          </a:p>
          <a:p>
            <a:r>
              <a:rPr lang="en-US" sz="1200" u="sng" kern="1200" dirty="0">
                <a:solidFill>
                  <a:schemeClr val="tx1"/>
                </a:solidFill>
                <a:effectLst/>
                <a:latin typeface="+mn-lt"/>
                <a:ea typeface="+mn-ea"/>
                <a:cs typeface="+mn-cs"/>
                <a:hlinkClick r:id="rId8"/>
              </a:rPr>
              <a:t>NASA</a:t>
            </a:r>
            <a:r>
              <a:rPr lang="en-US" sz="1200" kern="1200" dirty="0">
                <a:solidFill>
                  <a:schemeClr val="tx1"/>
                </a:solidFill>
                <a:effectLst/>
                <a:latin typeface="+mn-lt"/>
                <a:ea typeface="+mn-ea"/>
                <a:cs typeface="+mn-cs"/>
              </a:rPr>
              <a:t>, H.E. Bond and E. </a:t>
            </a:r>
            <a:r>
              <a:rPr lang="en-US" sz="1200" kern="1200" dirty="0" err="1">
                <a:solidFill>
                  <a:schemeClr val="tx1"/>
                </a:solidFill>
                <a:effectLst/>
                <a:latin typeface="+mn-lt"/>
                <a:ea typeface="+mn-ea"/>
                <a:cs typeface="+mn-cs"/>
              </a:rPr>
              <a:t>Nelan</a:t>
            </a:r>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9"/>
              </a:rPr>
              <a:t>Space Telescope Science Institute</a:t>
            </a:r>
            <a:r>
              <a:rPr lang="en-US" sz="1200" kern="1200" dirty="0">
                <a:solidFill>
                  <a:schemeClr val="tx1"/>
                </a:solidFill>
                <a:effectLst/>
                <a:latin typeface="+mn-lt"/>
                <a:ea typeface="+mn-ea"/>
                <a:cs typeface="+mn-cs"/>
              </a:rPr>
              <a:t>, Baltimore, Md.); M. Barstow and M. Burleigh (University of Leicester, U.K.); and J.B. </a:t>
            </a:r>
            <a:r>
              <a:rPr lang="en-US" sz="1200" kern="1200" dirty="0" err="1">
                <a:solidFill>
                  <a:schemeClr val="tx1"/>
                </a:solidFill>
                <a:effectLst/>
                <a:latin typeface="+mn-lt"/>
                <a:ea typeface="+mn-ea"/>
                <a:cs typeface="+mn-cs"/>
              </a:rPr>
              <a:t>Holberg</a:t>
            </a:r>
            <a:r>
              <a:rPr lang="en-US" sz="1200" kern="1200" dirty="0">
                <a:solidFill>
                  <a:schemeClr val="tx1"/>
                </a:solidFill>
                <a:effectLst/>
                <a:latin typeface="+mn-lt"/>
                <a:ea typeface="+mn-ea"/>
                <a:cs typeface="+mn-cs"/>
              </a:rPr>
              <a:t> (University of Arizona)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E634DC-802B-4E76-9549-72AF9455C8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3593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Current coronagraphs are limited to the detection of bright, young exoplanets far from their stars</a:t>
            </a:r>
          </a:p>
          <a:p>
            <a:endParaRPr lang="en-US" sz="1200" dirty="0"/>
          </a:p>
          <a:p>
            <a:pPr marL="171450" indent="-171450">
              <a:buFont typeface="Arial" panose="020B0604020202020204" pitchFamily="34" charset="0"/>
              <a:buChar char="•"/>
            </a:pPr>
            <a:r>
              <a:rPr lang="en-US" sz="1200" dirty="0"/>
              <a:t>CGI’s predicted performance allows the study of planets </a:t>
            </a:r>
            <a:r>
              <a:rPr lang="en-US" sz="1200" b="1" dirty="0"/>
              <a:t>a billion times fainter</a:t>
            </a:r>
            <a:r>
              <a:rPr lang="en-US" sz="1200" dirty="0"/>
              <a:t> than their host star and </a:t>
            </a:r>
            <a:r>
              <a:rPr lang="en-US" sz="1200" b="1" dirty="0"/>
              <a:t>located &gt; 0.15” away</a:t>
            </a:r>
          </a:p>
          <a:p>
            <a:pPr marL="171450" indent="-171450">
              <a:buFont typeface="Arial" panose="020B0604020202020204" pitchFamily="34" charset="0"/>
              <a:buChar char="•"/>
            </a:pPr>
            <a:endParaRPr lang="en-US" sz="1200" b="1" dirty="0"/>
          </a:p>
          <a:p>
            <a:pPr marL="171450" indent="-171450">
              <a:buFont typeface="Arial" panose="020B0604020202020204" pitchFamily="34" charset="0"/>
              <a:buChar char="•"/>
            </a:pPr>
            <a:r>
              <a:rPr lang="en-US" sz="1200" b="0" dirty="0"/>
              <a:t>The Figure shows WFIRST/CGI’s predicted measurement precision in terms of measured flux ratio and planet-star separation -&gt; CGI provides improved precision and access to small working angles</a:t>
            </a:r>
          </a:p>
          <a:p>
            <a:endParaRPr lang="en-US" sz="1200" dirty="0"/>
          </a:p>
          <a:p>
            <a:endParaRPr lang="en-US" sz="1200" dirty="0"/>
          </a:p>
          <a:p>
            <a:r>
              <a:rPr lang="en-US" sz="1200" dirty="0"/>
              <a:t>Current coronagraphs are limited to the detection of bright (self-luminous) young exoplanets, a million times fainter than their host star and located &gt; 0.3” away</a:t>
            </a:r>
          </a:p>
          <a:p>
            <a:r>
              <a:rPr lang="en-US" sz="1200" dirty="0"/>
              <a:t>Even minimal success with CGI,  i.e. just meeting its technology demonstration  requirements, will enable detecting planetary companions </a:t>
            </a:r>
            <a:r>
              <a:rPr lang="en-US" sz="1200" b="1" dirty="0"/>
              <a:t>20 million times fainter </a:t>
            </a:r>
            <a:r>
              <a:rPr lang="en-US" sz="1200" dirty="0"/>
              <a:t>than their host star and located &gt; 0.15” away</a:t>
            </a:r>
          </a:p>
          <a:p>
            <a:r>
              <a:rPr lang="en-US" sz="1200" dirty="0"/>
              <a:t>Performance predictions based on lab results imply the detection of planetary companions </a:t>
            </a:r>
            <a:r>
              <a:rPr lang="en-US" sz="1200" b="1" dirty="0"/>
              <a:t>a billion times fainter</a:t>
            </a:r>
            <a:r>
              <a:rPr lang="en-US" sz="1200" dirty="0"/>
              <a:t> than their host star and </a:t>
            </a:r>
            <a:r>
              <a:rPr lang="en-US" sz="1200" b="1" dirty="0"/>
              <a:t>located &gt; 0.15” away</a:t>
            </a:r>
            <a:endParaRPr lang="en-US" sz="1200" dirty="0"/>
          </a:p>
          <a:p>
            <a:endParaRPr lang="en-US" sz="1200" dirty="0"/>
          </a:p>
          <a:p>
            <a:r>
              <a:rPr lang="en-US" sz="1200" dirty="0"/>
              <a:t>CGI provides a </a:t>
            </a:r>
            <a:r>
              <a:rPr lang="en-US" sz="1200" b="1" dirty="0"/>
              <a:t>crucial stepping stone </a:t>
            </a:r>
            <a:r>
              <a:rPr lang="en-US" sz="1200" dirty="0"/>
              <a:t>in the preparation of future missions aiming to image Earth-like planets 10  billion times fainter than their host star and located 0.1” away by demonstrating multiple coordinated technologies in space for the first time</a:t>
            </a:r>
          </a:p>
          <a:p>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E634DC-802B-4E76-9549-72AF9455C8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68255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CGI is an advanced technology demonstrator for future missions that will directly image Earth-like exoplanets. (e.g. </a:t>
            </a:r>
            <a:r>
              <a:rPr lang="en-US" sz="1200" kern="1200" dirty="0" err="1">
                <a:solidFill>
                  <a:schemeClr val="tx1"/>
                </a:solidFill>
                <a:effectLst/>
                <a:latin typeface="+mn-lt"/>
                <a:ea typeface="+mn-ea"/>
                <a:cs typeface="+mn-cs"/>
              </a:rPr>
              <a:t>HabEx</a:t>
            </a:r>
            <a:r>
              <a:rPr lang="en-US" sz="1200" kern="1200" dirty="0">
                <a:solidFill>
                  <a:schemeClr val="tx1"/>
                </a:solidFill>
                <a:effectLst/>
                <a:latin typeface="+mn-lt"/>
                <a:ea typeface="+mn-ea"/>
                <a:cs typeface="+mn-cs"/>
              </a:rPr>
              <a:t> and LUVOIR) </a:t>
            </a:r>
          </a:p>
          <a:p>
            <a:r>
              <a:rPr lang="en-US" sz="1200" kern="1200" dirty="0">
                <a:solidFill>
                  <a:schemeClr val="tx1"/>
                </a:solidFill>
                <a:effectLst/>
                <a:latin typeface="+mn-lt"/>
                <a:ea typeface="+mn-ea"/>
                <a:cs typeface="+mn-cs"/>
              </a:rPr>
              <a:t>As discussed before, these future missions to image earth-like planets will have to perform 10,000x better than today’s facilities. By demonstrating these tools in an integrated end-to-end system and enabling scientific observing operations, NASA will validate performance models and provide the pathway for potential future flagship missions.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short, CGI achieves that capability through improvements in several areas: </a:t>
            </a:r>
          </a:p>
          <a:p>
            <a:pPr lvl="0"/>
            <a:r>
              <a:rPr lang="en-US" sz="1200" kern="1200" dirty="0">
                <a:solidFill>
                  <a:schemeClr val="tx1"/>
                </a:solidFill>
                <a:effectLst/>
                <a:latin typeface="+mn-lt"/>
                <a:ea typeface="+mn-ea"/>
                <a:cs typeface="+mn-cs"/>
              </a:rPr>
              <a:t>Hardware: space-qualified (TRL9) deformable mirrors, detectors, and coronagraphs</a:t>
            </a:r>
          </a:p>
          <a:p>
            <a:pPr lvl="0"/>
            <a:r>
              <a:rPr lang="en-US" sz="1200" kern="1200" dirty="0">
                <a:solidFill>
                  <a:schemeClr val="tx1"/>
                </a:solidFill>
                <a:effectLst/>
                <a:latin typeface="+mn-lt"/>
                <a:ea typeface="+mn-ea"/>
                <a:cs typeface="+mn-cs"/>
              </a:rPr>
              <a:t>Algorithms: wavefront sensing and control; post-processing of integral field spectrograph, polarimetric, and extended object data</a:t>
            </a:r>
          </a:p>
          <a:p>
            <a:pPr lvl="0"/>
            <a:r>
              <a:rPr lang="en-US" sz="1200" kern="1200" dirty="0">
                <a:solidFill>
                  <a:schemeClr val="tx1"/>
                </a:solidFill>
                <a:effectLst/>
                <a:latin typeface="+mn-lt"/>
                <a:ea typeface="+mn-ea"/>
                <a:cs typeface="+mn-cs"/>
              </a:rPr>
              <a:t>Validation of telescope and instrument models at high accuracy and precision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Suppressing the starlight requires a combination of two things: </a:t>
            </a:r>
          </a:p>
          <a:p>
            <a:pPr lvl="0"/>
            <a:r>
              <a:rPr lang="en-US" sz="1200" kern="1200" dirty="0">
                <a:solidFill>
                  <a:schemeClr val="tx1"/>
                </a:solidFill>
                <a:effectLst/>
                <a:latin typeface="+mn-lt"/>
                <a:ea typeface="+mn-ea"/>
                <a:cs typeface="+mn-cs"/>
              </a:rPr>
              <a:t>blocking as much starlight as possible with “coronagraph masks,” (think of how you use your hand to block the sun if you want to see a plane flying by)</a:t>
            </a:r>
          </a:p>
          <a:p>
            <a:pPr lvl="0"/>
            <a:r>
              <a:rPr lang="en-US" sz="1200" kern="1200" dirty="0">
                <a:solidFill>
                  <a:schemeClr val="tx1"/>
                </a:solidFill>
                <a:effectLst/>
                <a:latin typeface="+mn-lt"/>
                <a:ea typeface="+mn-ea"/>
                <a:cs typeface="+mn-cs"/>
              </a:rPr>
              <a:t>Automatically measuring the remaining glare and correcting for it with a “deformable mirror.” Since light is a wave, astronomers call this process “wavefront sensing and control.”  Deformable mirrors must be shaped very precisely in real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CGI will be the first space telescope with high-performance wavefront sensing and control. One of CGI’s primary goals is to figure out how to translate this ground-based technology into a hardy, space-qualified system, while simultaneously improving its performance by orders of magnitude. State of the art ground-based systems today can sense and correct wavefront errors to &lt;100 nanometers (RMS). CGI must stabilize the wavefront to &lt;100 picometers (RMS), and future </a:t>
            </a:r>
            <a:r>
              <a:rPr lang="en-US" sz="1200" kern="1200" dirty="0" err="1">
                <a:solidFill>
                  <a:schemeClr val="tx1"/>
                </a:solidFill>
                <a:effectLst/>
                <a:latin typeface="+mn-lt"/>
                <a:ea typeface="+mn-ea"/>
                <a:cs typeface="+mn-cs"/>
              </a:rPr>
              <a:t>exo</a:t>
            </a:r>
            <a:r>
              <a:rPr lang="en-US" sz="1200" kern="1200" dirty="0">
                <a:solidFill>
                  <a:schemeClr val="tx1"/>
                </a:solidFill>
                <a:effectLst/>
                <a:latin typeface="+mn-lt"/>
                <a:ea typeface="+mn-ea"/>
                <a:cs typeface="+mn-cs"/>
              </a:rPr>
              <a:t>-Earth imaging missions aim for &lt;10 pm RMS.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CGI’s specially-designed coronagraph masks block starlight much better than those on current telescopes. These designs also have to be robust to effects that aren’t important at today’s poorer level of performance (such as accounting for the differences between the image quality in each polarization of light).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CGI will have advanced scientific cameras. It will include an ‘integral field spectrograph’ – a type of camera that takes a low resolution spectrum at every point in the image simultaneously. The most novel technology, though, is the electron-multiplying CCD (EMCCD) detector. This detector has exceptionally good sensitivity at very low light levels, and CGI will use it in uncharted territory – photon counting mode. A Jupiter-like planet around a nearby star is so faint that CGI will only receive photons from it once every couple minutes. CGI will literally count the photons as they arrive. JPL is working to space qualify these EMCCDs and characterize their performance at an unprecedented level of precision.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CGI must also build sophisticated data processing software, because even the precision coronagraphs + wavefront sensing and control can’t remove all the starlight. Data processing software must be able to remove the last of the remaining starlight to uncover the faint planets beneath.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E634DC-802B-4E76-9549-72AF9455C8C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066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Self-luminous, young super </a:t>
            </a:r>
            <a:r>
              <a:rPr lang="en-US" b="1" dirty="0" err="1"/>
              <a:t>Jupiters</a:t>
            </a:r>
            <a:r>
              <a:rPr lang="en-US" b="1" dirty="0"/>
              <a:t>:</a:t>
            </a:r>
            <a:endParaRPr lang="en-US" b="0" dirty="0"/>
          </a:p>
          <a:p>
            <a:r>
              <a:rPr lang="en-US" b="0" dirty="0"/>
              <a:t>CGI will be able to distinguish between clear and cloudy </a:t>
            </a:r>
            <a:r>
              <a:rPr lang="en-US" b="0" dirty="0" err="1"/>
              <a:t>atmopsheres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Planet to star contrast as a function of wavelength for young, self-luminous giant planets with and without clouds. The effective temperatures of the star and planet are 6000K and 1100K.</a:t>
            </a:r>
            <a:endParaRPr lang="en-US" b="0" dirty="0"/>
          </a:p>
          <a:p>
            <a:endParaRPr lang="en-US" b="0" dirty="0"/>
          </a:p>
          <a:p>
            <a:r>
              <a:rPr lang="en-US" b="1" dirty="0"/>
              <a:t>Mature Jupiter analogues in reflected light</a:t>
            </a:r>
            <a:r>
              <a:rPr lang="en-US" b="0" dirty="0"/>
              <a:t>:</a:t>
            </a:r>
          </a:p>
          <a:p>
            <a:r>
              <a:rPr lang="en-US" b="0" dirty="0"/>
              <a:t>CGI will probe the metallicity and cloud composition of Jupiter analogues</a:t>
            </a:r>
          </a:p>
          <a:p>
            <a:endParaRPr lang="en-US" b="0" dirty="0"/>
          </a:p>
          <a:p>
            <a:r>
              <a:rPr lang="en-US" b="1" dirty="0"/>
              <a:t>Circumstellar disks:</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t>Top:</a:t>
            </a:r>
            <a:r>
              <a:rPr lang="en-US" b="0" i="0" dirty="0"/>
              <a:t> CGI will enable the study of lower density circumstellar disks and regions closer to the star, including exozodiacal dust in the habitable zone. </a:t>
            </a:r>
            <a:r>
              <a:rPr lang="en-US" sz="1200" kern="1200" dirty="0">
                <a:solidFill>
                  <a:schemeClr val="tx1"/>
                </a:solidFill>
                <a:effectLst/>
                <a:latin typeface="+mn-lt"/>
                <a:ea typeface="+mn-ea"/>
                <a:cs typeface="+mn-cs"/>
              </a:rPr>
              <a:t>Plot shows predicted CGI disk imaging performance in the context of HST detection limits and surface brightness profiles of previously-resolved disks and exozodi predictions. Surface brightness units are flux ratio per resolution element. </a:t>
            </a:r>
            <a:endParaRPr lang="en-US" b="0" i="0" dirty="0"/>
          </a:p>
          <a:p>
            <a:endParaRPr lang="en-US" b="0" i="0" dirty="0"/>
          </a:p>
          <a:p>
            <a:r>
              <a:rPr lang="en-US" b="0" i="1" dirty="0"/>
              <a:t>Bottom: </a:t>
            </a:r>
            <a:r>
              <a:rPr lang="en-US" b="0" i="0" dirty="0"/>
              <a:t>Left panel: Gemini/GPI total intensity on the left and linear polarized fraction on the right; the addition of polarimetry allows CGI to study the scattering properties of the circumstellar material, allowing insights into the geometry of the disk as well as new insights into grain properties: size and composition</a:t>
            </a:r>
          </a:p>
          <a:p>
            <a:endParaRPr lang="en-US" b="0" i="0" dirty="0"/>
          </a:p>
          <a:p>
            <a:endParaRPr lang="en-US" b="0" i="0" dirty="0"/>
          </a:p>
          <a:p>
            <a:r>
              <a:rPr lang="en-US" b="1" dirty="0"/>
              <a:t>Possible blind searches for giant planets:</a:t>
            </a:r>
            <a:r>
              <a:rPr lang="en-US" b="0" dirty="0"/>
              <a:t> </a:t>
            </a:r>
          </a:p>
          <a:p>
            <a:r>
              <a:rPr lang="en-US" b="0" dirty="0"/>
              <a:t>What fraction of planets you could detect in different regions of parameter space during a blind search with CGI (the average for the 10 best stars). Plot is generated using the methodology in the cited paper, but has been updated with the latest CGI performance predictions.</a:t>
            </a:r>
          </a:p>
          <a:p>
            <a:endParaRPr lang="en-US" b="0" dirty="0"/>
          </a:p>
          <a:p>
            <a:r>
              <a:rPr lang="en-US" sz="1200" b="0" i="0" u="none" strike="noStrike" kern="1200" dirty="0">
                <a:solidFill>
                  <a:schemeClr val="tx1"/>
                </a:solidFill>
                <a:effectLst/>
                <a:latin typeface="+mn-lt"/>
                <a:ea typeface="+mn-ea"/>
                <a:cs typeface="+mn-cs"/>
              </a:rPr>
              <a:t>"If we look at these ten stars, we have an expectation (with a fairly large standard deviation, not captured in this plot, plus other moments as the distribution is not strictly Gaussian) of detecting 50% of all planets in the relevant contour, given that we can achieve the assumed WFIRST post-processed contrast on each star."</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plot gives the mean probability for the 10 best stars that we’d see a planet at a given separation and mass, assuming that planet is there at all. In other words, this is a capability plot NOT a yield plot! The 50% contour does NOT mean that we have a 50% chance of discovering a planet in that region of parameter space if we search those 10 stars.</a:t>
            </a:r>
          </a:p>
          <a:p>
            <a:r>
              <a:rPr lang="en-US" sz="1200" b="0" i="0" u="none" strike="noStrike" kern="1200" dirty="0">
                <a:solidFill>
                  <a:schemeClr val="tx1"/>
                </a:solidFill>
                <a:effectLst/>
                <a:latin typeface="+mn-lt"/>
                <a:ea typeface="+mn-ea"/>
                <a:cs typeface="+mn-cs"/>
              </a:rPr>
              <a:t> </a:t>
            </a:r>
          </a:p>
          <a:p>
            <a:r>
              <a:rPr lang="en-US" sz="1200" b="0" i="0" u="none" strike="noStrike" kern="1200" dirty="0">
                <a:solidFill>
                  <a:schemeClr val="tx1"/>
                </a:solidFill>
                <a:effectLst/>
                <a:latin typeface="+mn-lt"/>
                <a:ea typeface="+mn-ea"/>
                <a:cs typeface="+mn-cs"/>
              </a:rPr>
              <a:t>So, if we were to look at any 1 star, it would have a 50% chance of finding a planet in that region of parameter space if it is there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Giant planets (&gt;5 Earth radii) are found most frequently (&gt;50%) while the CGI is barely sensitive to 2 Earth-radii planets (0.5%). Albedos were assumed to be uniformly 0.2 for planets below 1.4 Earth radii and 0.5 for larger planets.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endParaRPr lang="en-US" b="0" dirty="0"/>
          </a:p>
          <a:p>
            <a:r>
              <a:rPr lang="en-US" b="1" dirty="0"/>
              <a:t>Orbital Solution Measurement:</a:t>
            </a:r>
          </a:p>
          <a:p>
            <a:r>
              <a:rPr lang="en-US" b="0" dirty="0"/>
              <a:t>CGI will measure the orbital solution of planets that have been previously detected via the radial velocity method, allowing the direct measurement of a planet’s orbital inclination, providing a crucial constraint on m*sin(</a:t>
            </a:r>
            <a:r>
              <a:rPr lang="en-US" b="0" dirty="0" err="1"/>
              <a:t>i</a:t>
            </a:r>
            <a:r>
              <a:rPr lang="en-US" b="0" dirty="0"/>
              <a:t>), and allowing us to directly measure the planet’s mass</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E634DC-802B-4E76-9549-72AF9455C8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3750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Shown in the table are our “unofficial” scientific goals that will potentially be achieved after the Technology Demonstration</a:t>
            </a:r>
          </a:p>
          <a:p>
            <a:r>
              <a:rPr lang="en-US" dirty="0"/>
              <a:t>The first 3 columns are better than our requirements (10^-9, 3x10^-9, and 10^-8)</a:t>
            </a:r>
          </a:p>
          <a:p>
            <a:endParaRPr lang="en-US" dirty="0"/>
          </a:p>
          <a:p>
            <a:r>
              <a:rPr lang="en-US" dirty="0"/>
              <a:t>The quality and quantity of possible scientific observations with CGI will really depend on demonstrated performance and total observing time</a:t>
            </a:r>
          </a:p>
          <a:p>
            <a:endParaRPr lang="en-US" dirty="0"/>
          </a:p>
          <a:p>
            <a:r>
              <a:rPr lang="en-US" b="1" dirty="0">
                <a:solidFill>
                  <a:srgbClr val="FF0000"/>
                </a:solidFill>
              </a:rPr>
              <a:t>Vanessa Edit: Took out the mention of a full GO program, because I’m didn’t think that’s officially on the table at this point</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E634DC-802B-4E76-9549-72AF9455C8C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5432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815" y="-12677"/>
            <a:ext cx="12192000" cy="1255241"/>
          </a:xfrm>
          <a:prstGeom prst="rect">
            <a:avLst/>
          </a:prstGeom>
        </p:spPr>
      </p:pic>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sz="28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TextBox 4"/>
          <p:cNvSpPr txBox="1"/>
          <p:nvPr userDrawn="1"/>
        </p:nvSpPr>
        <p:spPr>
          <a:xfrm>
            <a:off x="11721914" y="247432"/>
            <a:ext cx="184731" cy="369332"/>
          </a:xfrm>
          <a:prstGeom prst="rect">
            <a:avLst/>
          </a:prstGeom>
          <a:noFill/>
        </p:spPr>
        <p:txBody>
          <a:bodyPr wrap="none" rtlCol="0">
            <a:spAutoFit/>
          </a:bodyPr>
          <a:lstStyle/>
          <a:p>
            <a:endParaRPr lang="en-US" sz="1800" dirty="0"/>
          </a:p>
        </p:txBody>
      </p:sp>
      <p:sp>
        <p:nvSpPr>
          <p:cNvPr id="10" name="Footer Placeholder 4"/>
          <p:cNvSpPr>
            <a:spLocks noGrp="1"/>
          </p:cNvSpPr>
          <p:nvPr>
            <p:ph type="ftr" sz="quarter" idx="3"/>
          </p:nvPr>
        </p:nvSpPr>
        <p:spPr>
          <a:xfrm>
            <a:off x="3000320" y="6506989"/>
            <a:ext cx="6202680" cy="285284"/>
          </a:xfrm>
          <a:prstGeom prst="rect">
            <a:avLst/>
          </a:prstGeom>
        </p:spPr>
        <p:txBody>
          <a:bodyPr vert="horz" lIns="0" tIns="0" rIns="0" bIns="0" rtlCol="0" anchor="b" anchorCtr="0"/>
          <a:lstStyle>
            <a:lvl1pPr algn="ctr">
              <a:defRPr sz="800">
                <a:solidFill>
                  <a:srgbClr val="FF0000"/>
                </a:solidFill>
                <a:latin typeface="Arial Narrow" panose="020B0606020202030204" pitchFamily="34" charset="0"/>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11" name="Slide Number Placeholder 5"/>
          <p:cNvSpPr>
            <a:spLocks noGrp="1"/>
          </p:cNvSpPr>
          <p:nvPr>
            <p:ph type="sldNum" sz="quarter" idx="4"/>
          </p:nvPr>
        </p:nvSpPr>
        <p:spPr>
          <a:xfrm>
            <a:off x="10400307" y="6569452"/>
            <a:ext cx="1486893" cy="224940"/>
          </a:xfrm>
          <a:prstGeom prst="rect">
            <a:avLst/>
          </a:prstGeom>
        </p:spPr>
        <p:txBody>
          <a:bodyPr vert="horz" lIns="0" tIns="0" rIns="0" bIns="0" rtlCol="0" anchor="b" anchorCtr="0"/>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sp>
        <p:nvSpPr>
          <p:cNvPr id="13" name="Date Placeholder 3"/>
          <p:cNvSpPr>
            <a:spLocks noGrp="1"/>
          </p:cNvSpPr>
          <p:nvPr>
            <p:ph type="dt" sz="half" idx="2"/>
          </p:nvPr>
        </p:nvSpPr>
        <p:spPr>
          <a:xfrm>
            <a:off x="311189" y="6633060"/>
            <a:ext cx="2743200" cy="159204"/>
          </a:xfrm>
          <a:prstGeom prst="rect">
            <a:avLst/>
          </a:prstGeom>
        </p:spPr>
        <p:txBody>
          <a:bodyPr vert="horz" lIns="0" tIns="0" rIns="0" bIns="0" rtlCol="0" anchor="b" anchorCtr="0"/>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dirty="0"/>
              <a:t>WFIRST CGI SRR/SDR</a:t>
            </a:r>
          </a:p>
        </p:txBody>
      </p:sp>
    </p:spTree>
    <p:extLst>
      <p:ext uri="{BB962C8B-B14F-4D97-AF65-F5344CB8AC3E}">
        <p14:creationId xmlns:p14="http://schemas.microsoft.com/office/powerpoint/2010/main" val="130741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815" y="-12677"/>
            <a:ext cx="12192000" cy="1255241"/>
          </a:xfrm>
          <a:prstGeom prst="rect">
            <a:avLst/>
          </a:prstGeom>
        </p:spPr>
      </p:pic>
      <p:sp>
        <p:nvSpPr>
          <p:cNvPr id="11" name="Content Placeholder 2"/>
          <p:cNvSpPr>
            <a:spLocks noGrp="1"/>
          </p:cNvSpPr>
          <p:nvPr>
            <p:ph idx="1"/>
          </p:nvPr>
        </p:nvSpPr>
        <p:spPr>
          <a:xfrm>
            <a:off x="609601" y="1600201"/>
            <a:ext cx="10972799" cy="4525963"/>
          </a:xfrm>
        </p:spPr>
        <p:txBody>
          <a:bodyPr/>
          <a:lstStyle>
            <a:lvl1pPr marL="342900" indent="-342900">
              <a:buFont typeface="Arial" panose="020B0604020202020204" pitchFamily="34" charset="0"/>
              <a:buChar char="•"/>
              <a:defRPr>
                <a:solidFill>
                  <a:srgbClr val="000000"/>
                </a:solidFill>
              </a:defRPr>
            </a:lvl1pPr>
            <a:lvl2pPr>
              <a:defRPr>
                <a:solidFill>
                  <a:srgbClr val="000000"/>
                </a:solidFill>
              </a:defRPr>
            </a:lvl2pPr>
            <a:lvl3pPr>
              <a:defRPr>
                <a:solidFill>
                  <a:srgbClr val="000000"/>
                </a:solidFill>
              </a:defRPr>
            </a:lvl3pPr>
            <a:lvl4pPr marL="1600200" indent="-228600">
              <a:buFont typeface="Wingdings" pitchFamily="2" charset="2"/>
              <a:buChar char="§"/>
              <a:defRPr>
                <a:solidFill>
                  <a:srgbClr val="000000"/>
                </a:solidFill>
              </a:defRPr>
            </a:lvl4pPr>
            <a:lvl5pPr marL="2057400" indent="-228600">
              <a:buFont typeface="Arial" panose="020B0604020202020204" pitchFamily="34" charset="0"/>
              <a:buChar cha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1">
            <a:extLst>
              <a:ext uri="{FF2B5EF4-FFF2-40B4-BE49-F238E27FC236}">
                <a16:creationId xmlns:a16="http://schemas.microsoft.com/office/drawing/2014/main" id="{BB9665BF-8100-F346-B0CD-7A5C1FE35401}"/>
              </a:ext>
            </a:extLst>
          </p:cNvPr>
          <p:cNvSpPr/>
          <p:nvPr userDrawn="1"/>
        </p:nvSpPr>
        <p:spPr>
          <a:xfrm>
            <a:off x="4275296" y="-12677"/>
            <a:ext cx="7916704" cy="1255241"/>
          </a:xfrm>
          <a:prstGeom prst="rect">
            <a:avLst/>
          </a:prstGeom>
          <a:solidFill>
            <a:schemeClr val="tx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2" name="Footer Placeholder 4"/>
          <p:cNvSpPr>
            <a:spLocks noGrp="1"/>
          </p:cNvSpPr>
          <p:nvPr>
            <p:ph type="ftr" sz="quarter" idx="3"/>
          </p:nvPr>
        </p:nvSpPr>
        <p:spPr>
          <a:xfrm>
            <a:off x="3000320" y="6506989"/>
            <a:ext cx="6202680" cy="285284"/>
          </a:xfrm>
          <a:prstGeom prst="rect">
            <a:avLst/>
          </a:prstGeom>
        </p:spPr>
        <p:txBody>
          <a:bodyPr vert="horz" lIns="0" tIns="0" rIns="0" bIns="0" rtlCol="0" anchor="b" anchorCtr="0"/>
          <a:lstStyle>
            <a:lvl1pPr algn="ctr">
              <a:defRPr sz="800">
                <a:solidFill>
                  <a:srgbClr val="FF0000"/>
                </a:solidFill>
                <a:latin typeface="Arial Narrow" panose="020B0606020202030204" pitchFamily="34" charset="0"/>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13" name="Slide Number Placeholder 5"/>
          <p:cNvSpPr>
            <a:spLocks noGrp="1"/>
          </p:cNvSpPr>
          <p:nvPr>
            <p:ph type="sldNum" sz="quarter" idx="4"/>
          </p:nvPr>
        </p:nvSpPr>
        <p:spPr>
          <a:xfrm>
            <a:off x="10400307" y="6569452"/>
            <a:ext cx="1486893" cy="224940"/>
          </a:xfrm>
          <a:prstGeom prst="rect">
            <a:avLst/>
          </a:prstGeom>
        </p:spPr>
        <p:txBody>
          <a:bodyPr vert="horz" lIns="0" tIns="0" rIns="0" bIns="0" rtlCol="0" anchor="b" anchorCtr="0"/>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sp>
        <p:nvSpPr>
          <p:cNvPr id="9" name="Date Placeholder 3"/>
          <p:cNvSpPr>
            <a:spLocks noGrp="1"/>
          </p:cNvSpPr>
          <p:nvPr>
            <p:ph type="dt" sz="half" idx="2"/>
          </p:nvPr>
        </p:nvSpPr>
        <p:spPr>
          <a:xfrm>
            <a:off x="311189" y="6633060"/>
            <a:ext cx="2743200" cy="159204"/>
          </a:xfrm>
          <a:prstGeom prst="rect">
            <a:avLst/>
          </a:prstGeom>
        </p:spPr>
        <p:txBody>
          <a:bodyPr vert="horz" lIns="0" tIns="0" rIns="0" bIns="0" rtlCol="0" anchor="b" anchorCtr="0"/>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dirty="0"/>
              <a:t>WFIRST CGI SRR/SDR</a:t>
            </a:r>
          </a:p>
        </p:txBody>
      </p:sp>
      <p:sp>
        <p:nvSpPr>
          <p:cNvPr id="8" name="Title 1"/>
          <p:cNvSpPr>
            <a:spLocks noGrp="1"/>
          </p:cNvSpPr>
          <p:nvPr>
            <p:ph type="title"/>
          </p:nvPr>
        </p:nvSpPr>
        <p:spPr>
          <a:xfrm>
            <a:off x="4275296" y="94073"/>
            <a:ext cx="7813381" cy="1062839"/>
          </a:xfrm>
        </p:spPr>
        <p:txBody>
          <a:bodyPr>
            <a:noAutofit/>
          </a:bodyPr>
          <a:lstStyle>
            <a:lvl1pPr>
              <a:defRPr sz="4800" b="1">
                <a:ln w="3175">
                  <a:noFill/>
                </a:ln>
                <a:solidFill>
                  <a:schemeClr val="bg1"/>
                </a:solidFill>
                <a:latin typeface="+mj-lt"/>
              </a:defRPr>
            </a:lvl1pPr>
          </a:lstStyle>
          <a:p>
            <a:r>
              <a:rPr lang="en-US" dirty="0"/>
              <a:t>Click to edit Master title style</a:t>
            </a:r>
          </a:p>
        </p:txBody>
      </p:sp>
      <p:sp>
        <p:nvSpPr>
          <p:cNvPr id="14" name="Rectangle 13">
            <a:extLst>
              <a:ext uri="{FF2B5EF4-FFF2-40B4-BE49-F238E27FC236}">
                <a16:creationId xmlns:a16="http://schemas.microsoft.com/office/drawing/2014/main" id="{AEFFACAE-3A68-F043-8B92-A8C3CF85DAE8}"/>
              </a:ext>
            </a:extLst>
          </p:cNvPr>
          <p:cNvSpPr/>
          <p:nvPr userDrawn="1"/>
        </p:nvSpPr>
        <p:spPr>
          <a:xfrm>
            <a:off x="3321289" y="1"/>
            <a:ext cx="955856" cy="550190"/>
          </a:xfrm>
          <a:prstGeom prst="rect">
            <a:avLst/>
          </a:prstGeom>
          <a:solidFill>
            <a:schemeClr val="tx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70218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815" y="-12677"/>
            <a:ext cx="12192000" cy="1255241"/>
          </a:xfrm>
          <a:prstGeom prst="rect">
            <a:avLst/>
          </a:prstGeom>
        </p:spPr>
      </p:pic>
      <p:sp>
        <p:nvSpPr>
          <p:cNvPr id="12" name="Footer Placeholder 4"/>
          <p:cNvSpPr>
            <a:spLocks noGrp="1"/>
          </p:cNvSpPr>
          <p:nvPr>
            <p:ph type="ftr" sz="quarter" idx="3"/>
          </p:nvPr>
        </p:nvSpPr>
        <p:spPr>
          <a:xfrm>
            <a:off x="3000320" y="6506989"/>
            <a:ext cx="6202680" cy="285284"/>
          </a:xfrm>
          <a:prstGeom prst="rect">
            <a:avLst/>
          </a:prstGeom>
        </p:spPr>
        <p:txBody>
          <a:bodyPr vert="horz" lIns="0" tIns="0" rIns="0" bIns="0" rtlCol="0" anchor="b" anchorCtr="0"/>
          <a:lstStyle>
            <a:lvl1pPr algn="ctr">
              <a:defRPr sz="800">
                <a:solidFill>
                  <a:srgbClr val="FF0000"/>
                </a:solidFill>
                <a:latin typeface="Arial Narrow" panose="020B0606020202030204" pitchFamily="34" charset="0"/>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13" name="Slide Number Placeholder 5"/>
          <p:cNvSpPr>
            <a:spLocks noGrp="1"/>
          </p:cNvSpPr>
          <p:nvPr>
            <p:ph type="sldNum" sz="quarter" idx="4"/>
          </p:nvPr>
        </p:nvSpPr>
        <p:spPr>
          <a:xfrm>
            <a:off x="10400307" y="6569452"/>
            <a:ext cx="1486893" cy="224940"/>
          </a:xfrm>
          <a:prstGeom prst="rect">
            <a:avLst/>
          </a:prstGeom>
        </p:spPr>
        <p:txBody>
          <a:bodyPr vert="horz" lIns="0" tIns="0" rIns="0" bIns="0" rtlCol="0" anchor="b" anchorCtr="0"/>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sp>
        <p:nvSpPr>
          <p:cNvPr id="9" name="Date Placeholder 3"/>
          <p:cNvSpPr>
            <a:spLocks noGrp="1"/>
          </p:cNvSpPr>
          <p:nvPr>
            <p:ph type="dt" sz="half" idx="2"/>
          </p:nvPr>
        </p:nvSpPr>
        <p:spPr>
          <a:xfrm>
            <a:off x="311189" y="6633060"/>
            <a:ext cx="2743200" cy="159204"/>
          </a:xfrm>
          <a:prstGeom prst="rect">
            <a:avLst/>
          </a:prstGeom>
        </p:spPr>
        <p:txBody>
          <a:bodyPr vert="horz" lIns="0" tIns="0" rIns="0" bIns="0" rtlCol="0" anchor="b" anchorCtr="0"/>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dirty="0"/>
              <a:t>WFIRST CGI SRR/SDR</a:t>
            </a:r>
          </a:p>
        </p:txBody>
      </p:sp>
      <p:sp>
        <p:nvSpPr>
          <p:cNvPr id="10" name="Rectangle 9">
            <a:extLst>
              <a:ext uri="{FF2B5EF4-FFF2-40B4-BE49-F238E27FC236}">
                <a16:creationId xmlns:a16="http://schemas.microsoft.com/office/drawing/2014/main" id="{692F67C1-3BC1-6E4F-9D2A-29358FDAAFB2}"/>
              </a:ext>
            </a:extLst>
          </p:cNvPr>
          <p:cNvSpPr/>
          <p:nvPr userDrawn="1"/>
        </p:nvSpPr>
        <p:spPr>
          <a:xfrm>
            <a:off x="4275296" y="-12677"/>
            <a:ext cx="7916704" cy="1255241"/>
          </a:xfrm>
          <a:prstGeom prst="rect">
            <a:avLst/>
          </a:prstGeom>
          <a:solidFill>
            <a:schemeClr val="tx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8" name="Title 1"/>
          <p:cNvSpPr>
            <a:spLocks noGrp="1"/>
          </p:cNvSpPr>
          <p:nvPr>
            <p:ph type="title"/>
          </p:nvPr>
        </p:nvSpPr>
        <p:spPr>
          <a:xfrm>
            <a:off x="4275296" y="94073"/>
            <a:ext cx="7813381" cy="1062839"/>
          </a:xfrm>
        </p:spPr>
        <p:txBody>
          <a:bodyPr>
            <a:noAutofit/>
          </a:bodyPr>
          <a:lstStyle>
            <a:lvl1pPr>
              <a:defRPr sz="4800" b="1">
                <a:ln w="3175">
                  <a:noFill/>
                </a:ln>
                <a:solidFill>
                  <a:schemeClr val="bg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2AD1D6DD-290F-B342-B26D-4FCD04F018D3}"/>
              </a:ext>
            </a:extLst>
          </p:cNvPr>
          <p:cNvSpPr/>
          <p:nvPr userDrawn="1"/>
        </p:nvSpPr>
        <p:spPr>
          <a:xfrm>
            <a:off x="3321289" y="1"/>
            <a:ext cx="955856" cy="550190"/>
          </a:xfrm>
          <a:prstGeom prst="rect">
            <a:avLst/>
          </a:prstGeom>
          <a:solidFill>
            <a:schemeClr val="tx1">
              <a:alpha val="4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9295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0642" y="76862"/>
            <a:ext cx="9812321" cy="628110"/>
          </a:xfrm>
        </p:spPr>
        <p:txBody>
          <a:bodyPr/>
          <a:lstStyle/>
          <a:p>
            <a:r>
              <a:rPr lang="en-US" dirty="0"/>
              <a:t>Click to edit Master title style</a:t>
            </a:r>
          </a:p>
        </p:txBody>
      </p:sp>
      <p:sp>
        <p:nvSpPr>
          <p:cNvPr id="3" name="Content Placeholder 2"/>
          <p:cNvSpPr>
            <a:spLocks noGrp="1"/>
          </p:cNvSpPr>
          <p:nvPr>
            <p:ph idx="1"/>
          </p:nvPr>
        </p:nvSpPr>
        <p:spPr>
          <a:xfrm>
            <a:off x="1712147" y="971848"/>
            <a:ext cx="9870252" cy="5154316"/>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3"/>
          </p:nvPr>
        </p:nvSpPr>
        <p:spPr>
          <a:xfrm>
            <a:off x="3000320" y="6506989"/>
            <a:ext cx="6202680" cy="285284"/>
          </a:xfrm>
          <a:prstGeom prst="rect">
            <a:avLst/>
          </a:prstGeom>
        </p:spPr>
        <p:txBody>
          <a:bodyPr vert="horz" lIns="0" tIns="0" rIns="0" bIns="0" rtlCol="0" anchor="b" anchorCtr="0"/>
          <a:lstStyle>
            <a:lvl1pPr algn="ctr">
              <a:defRPr sz="800">
                <a:solidFill>
                  <a:srgbClr val="FF0000"/>
                </a:solidFill>
                <a:latin typeface="Arial Narrow" panose="020B0606020202030204" pitchFamily="34" charset="0"/>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9" name="Slide Number Placeholder 5"/>
          <p:cNvSpPr>
            <a:spLocks noGrp="1"/>
          </p:cNvSpPr>
          <p:nvPr>
            <p:ph type="sldNum" sz="quarter" idx="4"/>
          </p:nvPr>
        </p:nvSpPr>
        <p:spPr>
          <a:xfrm>
            <a:off x="10400307" y="6569452"/>
            <a:ext cx="1486893" cy="224940"/>
          </a:xfrm>
          <a:prstGeom prst="rect">
            <a:avLst/>
          </a:prstGeom>
        </p:spPr>
        <p:txBody>
          <a:bodyPr vert="horz" lIns="0" tIns="0" rIns="0" bIns="0" rtlCol="0" anchor="b" anchorCtr="0"/>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rot="16200000">
            <a:off x="-2757187" y="2775401"/>
            <a:ext cx="6794401" cy="1243600"/>
          </a:xfrm>
          <a:prstGeom prst="rect">
            <a:avLst/>
          </a:prstGeom>
        </p:spPr>
      </p:pic>
      <p:sp>
        <p:nvSpPr>
          <p:cNvPr id="11" name="Date Placeholder 3"/>
          <p:cNvSpPr>
            <a:spLocks noGrp="1"/>
          </p:cNvSpPr>
          <p:nvPr>
            <p:ph type="dt" sz="half" idx="2"/>
          </p:nvPr>
        </p:nvSpPr>
        <p:spPr>
          <a:xfrm>
            <a:off x="115380" y="6633060"/>
            <a:ext cx="2743200" cy="159204"/>
          </a:xfrm>
          <a:prstGeom prst="rect">
            <a:avLst/>
          </a:prstGeom>
        </p:spPr>
        <p:txBody>
          <a:bodyPr vert="horz" lIns="0" tIns="0" rIns="0" bIns="0" rtlCol="0" anchor="b" anchorCtr="0"/>
          <a:lstStyle>
            <a:lvl1pPr algn="l">
              <a:defRPr sz="900">
                <a:solidFill>
                  <a:schemeClr val="bg1"/>
                </a:solidFill>
                <a:latin typeface="Arial" panose="020B0604020202020204" pitchFamily="34" charset="0"/>
                <a:cs typeface="Arial" panose="020B0604020202020204" pitchFamily="34" charset="0"/>
              </a:defRPr>
            </a:lvl1pPr>
          </a:lstStyle>
          <a:p>
            <a:r>
              <a:rPr lang="en-US"/>
              <a:t>CGI SRR/SDR</a:t>
            </a:r>
            <a:endParaRPr lang="en-US" dirty="0"/>
          </a:p>
        </p:txBody>
      </p:sp>
      <p:sp>
        <p:nvSpPr>
          <p:cNvPr id="5" name="Rectangle 4">
            <a:extLst>
              <a:ext uri="{FF2B5EF4-FFF2-40B4-BE49-F238E27FC236}">
                <a16:creationId xmlns:a16="http://schemas.microsoft.com/office/drawing/2014/main" id="{0354BACC-17CA-4C41-B098-4C31AF70D51D}"/>
              </a:ext>
            </a:extLst>
          </p:cNvPr>
          <p:cNvSpPr/>
          <p:nvPr userDrawn="1"/>
        </p:nvSpPr>
        <p:spPr>
          <a:xfrm>
            <a:off x="11099471" y="-213756"/>
            <a:ext cx="1314203" cy="9187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318261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99820" y="0"/>
            <a:ext cx="7338144" cy="685800"/>
          </a:xfrm>
        </p:spPr>
        <p:txBody>
          <a:bodyPr/>
          <a:lstStyle>
            <a:lvl1pPr algn="ctr">
              <a:defRPr sz="3200" i="0"/>
            </a:lvl1pPr>
          </a:lstStyle>
          <a:p>
            <a:r>
              <a:rPr lang="en-US"/>
              <a:t>Click to edit Master title style</a:t>
            </a:r>
            <a:endParaRPr lang="en-US" dirty="0"/>
          </a:p>
        </p:txBody>
      </p:sp>
      <p:sp>
        <p:nvSpPr>
          <p:cNvPr id="5" name="Slide Number Placeholder 2"/>
          <p:cNvSpPr>
            <a:spLocks noGrp="1"/>
          </p:cNvSpPr>
          <p:nvPr>
            <p:ph type="sldNum" sz="quarter" idx="4"/>
          </p:nvPr>
        </p:nvSpPr>
        <p:spPr>
          <a:xfrm>
            <a:off x="11549273" y="6631614"/>
            <a:ext cx="558800" cy="161583"/>
          </a:xfrm>
          <a:prstGeom prst="rect">
            <a:avLst/>
          </a:prstGeom>
        </p:spPr>
        <p:txBody>
          <a:bodyPr vert="horz" lIns="0" tIns="0" rIns="0" bIns="0" rtlCol="0" anchor="ctr">
            <a:spAutoFit/>
          </a:bodyPr>
          <a:lstStyle>
            <a:lvl1pPr algn="r">
              <a:defRPr sz="1050">
                <a:solidFill>
                  <a:schemeClr val="tx1">
                    <a:tint val="75000"/>
                  </a:schemeClr>
                </a:solidFill>
              </a:defRPr>
            </a:lvl1pPr>
          </a:lstStyle>
          <a:p>
            <a:fld id="{B0646270-D692-4BFB-9550-8B1C722CDB0B}" type="slidenum">
              <a:rPr lang="en-US" smtClean="0"/>
              <a:pPr/>
              <a:t>‹#›</a:t>
            </a:fld>
            <a:endParaRPr lang="en-US" dirty="0"/>
          </a:p>
        </p:txBody>
      </p:sp>
      <p:sp>
        <p:nvSpPr>
          <p:cNvPr id="6" name="Content Placeholder 15"/>
          <p:cNvSpPr>
            <a:spLocks noGrp="1"/>
          </p:cNvSpPr>
          <p:nvPr>
            <p:ph sz="quarter" idx="11"/>
          </p:nvPr>
        </p:nvSpPr>
        <p:spPr>
          <a:xfrm>
            <a:off x="539639" y="985963"/>
            <a:ext cx="11048063" cy="5247861"/>
          </a:xfrm>
          <a:prstGeom prst="rect">
            <a:avLst/>
          </a:prstGeom>
        </p:spPr>
        <p:txBody>
          <a:bodyPr/>
          <a:lstStyle>
            <a:lvl1pPr marL="0" indent="0">
              <a:spcBef>
                <a:spcPts val="600"/>
              </a:spcBef>
              <a:buNone/>
              <a:defRPr>
                <a:solidFill>
                  <a:schemeClr val="tx1"/>
                </a:solidFill>
                <a:latin typeface="Calibri" panose="020F0502020204030204" pitchFamily="34" charset="0"/>
                <a:cs typeface="Calibri" panose="020F0502020204030204" pitchFamily="34" charset="0"/>
              </a:defRPr>
            </a:lvl1pPr>
            <a:lvl2pPr marL="457200" indent="-228600">
              <a:spcBef>
                <a:spcPts val="0"/>
              </a:spcBef>
              <a:spcAft>
                <a:spcPts val="200"/>
              </a:spcAft>
              <a:defRPr>
                <a:solidFill>
                  <a:schemeClr val="tx1"/>
                </a:solidFill>
                <a:latin typeface="Calibri" panose="020F0502020204030204" pitchFamily="34" charset="0"/>
                <a:cs typeface="Calibri" panose="020F0502020204030204" pitchFamily="34" charset="0"/>
              </a:defRPr>
            </a:lvl2pPr>
            <a:lvl3pPr marL="914400">
              <a:spcBef>
                <a:spcPts val="0"/>
              </a:spcBef>
              <a:spcAft>
                <a:spcPts val="200"/>
              </a:spcAft>
              <a:defRPr>
                <a:solidFill>
                  <a:schemeClr val="tx1"/>
                </a:solidFill>
                <a:latin typeface="Calibri" panose="020F0502020204030204" pitchFamily="34" charset="0"/>
                <a:cs typeface="Calibri" panose="020F0502020204030204" pitchFamily="34" charset="0"/>
              </a:defRPr>
            </a:lvl3pPr>
            <a:lvl4pPr marL="1143000">
              <a:spcBef>
                <a:spcPts val="0"/>
              </a:spcBef>
              <a:spcAft>
                <a:spcPts val="200"/>
              </a:spcAft>
              <a:defRPr sz="1700">
                <a:solidFill>
                  <a:schemeClr val="tx1"/>
                </a:solidFill>
                <a:latin typeface="Calibri" panose="020F0502020204030204" pitchFamily="34" charset="0"/>
                <a:cs typeface="Calibri" panose="020F0502020204030204" pitchFamily="34" charset="0"/>
              </a:defRPr>
            </a:lvl4pPr>
            <a:lvl5pPr marL="1371600">
              <a:spcBef>
                <a:spcPts val="0"/>
              </a:spcBef>
              <a:defRPr>
                <a:solidFill>
                  <a:schemeClr val="tx1"/>
                </a:solidFill>
                <a:latin typeface="Calibri" panose="020F0502020204030204" pitchFamily="34" charset="0"/>
                <a:cs typeface="Calibri" panose="020F0502020204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7795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wo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Click to edit Master title style</a:t>
            </a:r>
          </a:p>
        </p:txBody>
      </p:sp>
      <p:sp>
        <p:nvSpPr>
          <p:cNvPr id="3" name="Content Placeholder 2"/>
          <p:cNvSpPr>
            <a:spLocks noGrp="1"/>
          </p:cNvSpPr>
          <p:nvPr>
            <p:ph sz="half" idx="1"/>
          </p:nvPr>
        </p:nvSpPr>
        <p:spPr>
          <a:xfrm>
            <a:off x="175648" y="984143"/>
            <a:ext cx="5817029" cy="540115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DF25361B-8637-40EC-B492-F6879CE25163}" type="datetimeFigureOut">
              <a:rPr lang="en-US" smtClean="0"/>
              <a:t>4/28/20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9FD03C4-8AD8-465C-90F8-9CB819E29248}" type="slidenum">
              <a:rPr lang="en-US" smtClean="0"/>
              <a:t>‹#›</a:t>
            </a:fld>
            <a:endParaRPr lang="en-US"/>
          </a:p>
        </p:txBody>
      </p:sp>
    </p:spTree>
    <p:extLst>
      <p:ext uri="{BB962C8B-B14F-4D97-AF65-F5344CB8AC3E}">
        <p14:creationId xmlns:p14="http://schemas.microsoft.com/office/powerpoint/2010/main" val="20768353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0" y="1"/>
            <a:ext cx="12192000" cy="1380571"/>
          </a:xfrm>
          <a:prstGeom prst="rect">
            <a:avLst/>
          </a:prstGeom>
        </p:spPr>
      </p:pic>
      <p:sp>
        <p:nvSpPr>
          <p:cNvPr id="2" name="Title 1"/>
          <p:cNvSpPr>
            <a:spLocks noGrp="1"/>
          </p:cNvSpPr>
          <p:nvPr>
            <p:ph type="title" hasCustomPrompt="1"/>
          </p:nvPr>
        </p:nvSpPr>
        <p:spPr>
          <a:xfrm>
            <a:off x="4312925" y="179726"/>
            <a:ext cx="7502779" cy="1062839"/>
          </a:xfrm>
        </p:spPr>
        <p:txBody>
          <a:bodyPr/>
          <a:lstStyle>
            <a:lvl1pPr>
              <a:defRPr>
                <a:solidFill>
                  <a:schemeClr val="bg1"/>
                </a:solidFill>
              </a:defRPr>
            </a:lvl1pPr>
          </a:lstStyle>
          <a:p>
            <a:r>
              <a:rPr lang="en-US" dirty="0"/>
              <a:t>Coronagraph Instrument (CGI)</a:t>
            </a:r>
          </a:p>
        </p:txBody>
      </p:sp>
      <p:sp>
        <p:nvSpPr>
          <p:cNvPr id="3" name="Slide Number Placeholder 2"/>
          <p:cNvSpPr>
            <a:spLocks noGrp="1"/>
          </p:cNvSpPr>
          <p:nvPr>
            <p:ph type="sldNum" sz="quarter" idx="10"/>
          </p:nvPr>
        </p:nvSpPr>
        <p:spPr/>
        <p:txBody>
          <a:bodyPr/>
          <a:lstStyle/>
          <a:p>
            <a:fld id="{9B402786-918C-D846-A5E6-705928AE4161}" type="slidenum">
              <a:rPr lang="en-US" smtClean="0"/>
              <a:pPr/>
              <a:t>‹#›</a:t>
            </a:fld>
            <a:endParaRPr lang="en-US" dirty="0"/>
          </a:p>
        </p:txBody>
      </p:sp>
      <p:sp>
        <p:nvSpPr>
          <p:cNvPr id="4" name="Footer Placeholder 3"/>
          <p:cNvSpPr>
            <a:spLocks noGrp="1"/>
          </p:cNvSpPr>
          <p:nvPr>
            <p:ph type="ftr" sz="quarter" idx="11"/>
          </p:nvPr>
        </p:nvSpPr>
        <p:spPr/>
        <p:txBody>
          <a:bodyPr/>
          <a:lstStyle/>
          <a:p>
            <a:r>
              <a:rPr lang="en-US"/>
              <a:t>Coronagraph Instrument Reference Information</a:t>
            </a:r>
            <a:endParaRPr lang="en-US" dirty="0"/>
          </a:p>
        </p:txBody>
      </p:sp>
      <p:sp>
        <p:nvSpPr>
          <p:cNvPr id="5" name="Date Placeholder 4"/>
          <p:cNvSpPr>
            <a:spLocks noGrp="1"/>
          </p:cNvSpPr>
          <p:nvPr>
            <p:ph type="dt" sz="half" idx="12"/>
          </p:nvPr>
        </p:nvSpPr>
        <p:spPr/>
        <p:txBody>
          <a:bodyPr/>
          <a:lstStyle/>
          <a:p>
            <a:r>
              <a:rPr lang="en-US"/>
              <a:t>February XX 2018</a:t>
            </a:r>
          </a:p>
        </p:txBody>
      </p:sp>
    </p:spTree>
    <p:extLst>
      <p:ext uri="{BB962C8B-B14F-4D97-AF65-F5344CB8AC3E}">
        <p14:creationId xmlns:p14="http://schemas.microsoft.com/office/powerpoint/2010/main" val="2026945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cstate="hq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Click to edit Master title style</a:t>
            </a:r>
          </a:p>
        </p:txBody>
      </p:sp>
      <p:sp>
        <p:nvSpPr>
          <p:cNvPr id="3" name="Content Placeholder 2"/>
          <p:cNvSpPr>
            <a:spLocks noGrp="1"/>
          </p:cNvSpPr>
          <p:nvPr>
            <p:ph sz="half" idx="1"/>
          </p:nvPr>
        </p:nvSpPr>
        <p:spPr>
          <a:xfrm>
            <a:off x="175648" y="984143"/>
            <a:ext cx="5817029" cy="5401159"/>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DF25361B-8637-40EC-B492-F6879CE25163}" type="datetimeFigureOut">
              <a:rPr lang="en-US" smtClean="0"/>
              <a:t>4/28/20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9FD03C4-8AD8-465C-90F8-9CB819E29248}" type="slidenum">
              <a:rPr lang="en-US" smtClean="0"/>
              <a:t>‹#›</a:t>
            </a:fld>
            <a:endParaRPr lang="en-US"/>
          </a:p>
        </p:txBody>
      </p:sp>
    </p:spTree>
    <p:extLst>
      <p:ext uri="{BB962C8B-B14F-4D97-AF65-F5344CB8AC3E}">
        <p14:creationId xmlns:p14="http://schemas.microsoft.com/office/powerpoint/2010/main" val="3733122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cstate="hqprint">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lstStyle/>
          <a:p>
            <a:r>
              <a:rPr lang="en-US" dirty="0"/>
              <a:t>Click to edit Master title style</a:t>
            </a:r>
          </a:p>
        </p:txBody>
      </p:sp>
      <p:sp>
        <p:nvSpPr>
          <p:cNvPr id="5" name="Date Placeholder 3"/>
          <p:cNvSpPr>
            <a:spLocks noGrp="1"/>
          </p:cNvSpPr>
          <p:nvPr>
            <p:ph type="dt" sz="half" idx="10"/>
          </p:nvPr>
        </p:nvSpPr>
        <p:spPr/>
        <p:txBody>
          <a:bodyPr/>
          <a:lstStyle>
            <a:lvl1pPr>
              <a:defRPr/>
            </a:lvl1pPr>
          </a:lstStyle>
          <a:p>
            <a:fld id="{DF25361B-8637-40EC-B492-F6879CE25163}" type="datetimeFigureOut">
              <a:rPr lang="en-US" smtClean="0"/>
              <a:t>4/28/20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9FD03C4-8AD8-465C-90F8-9CB819E29248}" type="slidenum">
              <a:rPr lang="en-US" smtClean="0"/>
              <a:t>‹#›</a:t>
            </a:fld>
            <a:endParaRPr lang="en-US"/>
          </a:p>
        </p:txBody>
      </p:sp>
    </p:spTree>
    <p:extLst>
      <p:ext uri="{BB962C8B-B14F-4D97-AF65-F5344CB8AC3E}">
        <p14:creationId xmlns:p14="http://schemas.microsoft.com/office/powerpoint/2010/main" val="19158512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5.tiff"/><Relationship Id="rId5" Type="http://schemas.microsoft.com/office/2007/relationships/hdphoto" Target="../media/hdphoto1.wdp"/><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685800"/>
            <a:ext cx="10291704" cy="55676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12147" y="1600201"/>
            <a:ext cx="9870252"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descr="meatball.png"/>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345335" y="6768"/>
            <a:ext cx="865480" cy="551744"/>
          </a:xfrm>
          <a:prstGeom prst="rect">
            <a:avLst/>
          </a:prstGeom>
        </p:spPr>
      </p:pic>
      <p:sp>
        <p:nvSpPr>
          <p:cNvPr id="8" name="Footer Placeholder 4"/>
          <p:cNvSpPr>
            <a:spLocks noGrp="1"/>
          </p:cNvSpPr>
          <p:nvPr>
            <p:ph type="ftr" sz="quarter" idx="3"/>
          </p:nvPr>
        </p:nvSpPr>
        <p:spPr>
          <a:xfrm>
            <a:off x="3568512" y="6539280"/>
            <a:ext cx="6202680" cy="285284"/>
          </a:xfrm>
          <a:prstGeom prst="rect">
            <a:avLst/>
          </a:prstGeom>
        </p:spPr>
        <p:txBody>
          <a:bodyPr vert="horz" lIns="0" tIns="0" rIns="0" bIns="0" rtlCol="0" anchor="b" anchorCtr="0"/>
          <a:lstStyle>
            <a:lvl1pPr algn="ctr">
              <a:defRPr sz="800">
                <a:solidFill>
                  <a:srgbClr val="FF0000"/>
                </a:solidFill>
                <a:latin typeface="Arial Narrow" panose="020B0606020202030204" pitchFamily="34" charset="0"/>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9" name="Slide Number Placeholder 5"/>
          <p:cNvSpPr>
            <a:spLocks noGrp="1"/>
          </p:cNvSpPr>
          <p:nvPr>
            <p:ph type="sldNum" sz="quarter" idx="4"/>
          </p:nvPr>
        </p:nvSpPr>
        <p:spPr>
          <a:xfrm>
            <a:off x="10400307" y="6569452"/>
            <a:ext cx="1486893" cy="224940"/>
          </a:xfrm>
          <a:prstGeom prst="rect">
            <a:avLst/>
          </a:prstGeom>
        </p:spPr>
        <p:txBody>
          <a:bodyPr vert="horz" lIns="0" tIns="0" rIns="0" bIns="0" rtlCol="0" anchor="b" anchorCtr="0"/>
          <a:lstStyle>
            <a:lvl1pPr algn="r">
              <a:defRPr sz="900">
                <a:solidFill>
                  <a:schemeClr val="tx1">
                    <a:tint val="75000"/>
                  </a:schemeClr>
                </a:solidFill>
                <a:latin typeface="Arial" panose="020B0604020202020204" pitchFamily="34" charset="0"/>
                <a:cs typeface="Arial" panose="020B0604020202020204" pitchFamily="34" charset="0"/>
              </a:defRPr>
            </a:lvl1pPr>
          </a:lstStyle>
          <a:p>
            <a:fld id="{B98F9279-7101-45AC-B135-C417C5F7337B}" type="slidenum">
              <a:rPr lang="en-US" smtClean="0"/>
              <a:pPr/>
              <a:t>‹#›</a:t>
            </a:fld>
            <a:endParaRPr lang="en-US" dirty="0"/>
          </a:p>
        </p:txBody>
      </p:sp>
      <p:sp>
        <p:nvSpPr>
          <p:cNvPr id="10" name="Date Placeholder 3"/>
          <p:cNvSpPr>
            <a:spLocks noGrp="1"/>
          </p:cNvSpPr>
          <p:nvPr>
            <p:ph type="dt" sz="half" idx="2"/>
          </p:nvPr>
        </p:nvSpPr>
        <p:spPr>
          <a:xfrm>
            <a:off x="311189" y="6633060"/>
            <a:ext cx="2743200" cy="159204"/>
          </a:xfrm>
          <a:prstGeom prst="rect">
            <a:avLst/>
          </a:prstGeom>
        </p:spPr>
        <p:txBody>
          <a:bodyPr vert="horz" lIns="0" tIns="0" rIns="0" bIns="0" rtlCol="0" anchor="b" anchorCtr="0"/>
          <a:lstStyle>
            <a:lvl1pPr algn="l">
              <a:defRPr sz="900">
                <a:solidFill>
                  <a:schemeClr val="tx1">
                    <a:tint val="75000"/>
                  </a:schemeClr>
                </a:solidFill>
                <a:latin typeface="Arial" panose="020B0604020202020204" pitchFamily="34" charset="0"/>
                <a:cs typeface="Arial" panose="020B0604020202020204" pitchFamily="34" charset="0"/>
              </a:defRPr>
            </a:lvl1pPr>
          </a:lstStyle>
          <a:p>
            <a:r>
              <a:rPr lang="en-US" dirty="0"/>
              <a:t>WFIRST CGI SRR/SDR</a:t>
            </a:r>
          </a:p>
        </p:txBody>
      </p:sp>
    </p:spTree>
    <p:extLst>
      <p:ext uri="{BB962C8B-B14F-4D97-AF65-F5344CB8AC3E}">
        <p14:creationId xmlns:p14="http://schemas.microsoft.com/office/powerpoint/2010/main" val="11782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p:txStyles>
    <p:titleStyle>
      <a:lvl1pPr algn="ctr"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Wingdings" charset="2"/>
        <a:buChar char="Ø"/>
        <a:defRPr sz="3200" kern="1200">
          <a:solidFill>
            <a:schemeClr val="tx1"/>
          </a:solidFill>
          <a:latin typeface="+mn-lt"/>
          <a:ea typeface="+mn-ea"/>
          <a:cs typeface="+mn-cs"/>
        </a:defRPr>
      </a:lvl1pPr>
      <a:lvl2pPr marL="742950" indent="-285750" algn="l" defTabSz="457200" rtl="0" eaLnBrk="1" latinLnBrk="0" hangingPunct="1">
        <a:spcBef>
          <a:spcPct val="20000"/>
        </a:spcBef>
        <a:buFont typeface="Wingdings" charset="2"/>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guide id="3" pos="14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cstate="hqprint">
            <a:extLst>
              <a:ext uri="{BEBA8EAE-BF5A-486C-A8C5-ECC9F3942E4B}">
                <a14:imgProps xmlns:a14="http://schemas.microsoft.com/office/drawing/2010/main">
                  <a14:imgLayer r:embed="rId5">
                    <a14:imgEffect>
                      <a14:brightnessContrast bright="-5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2221424" y="0"/>
            <a:ext cx="9970576"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795579" y="1038386"/>
            <a:ext cx="11091620" cy="5438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23131" y="6587156"/>
            <a:ext cx="1902163" cy="225074"/>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cs typeface="+mn-cs"/>
              </a:defRPr>
            </a:lvl1pPr>
          </a:lstStyle>
          <a:p>
            <a:r>
              <a:rPr lang="en-US" dirty="0"/>
              <a:t>WFIRST CGI SRR/SDR</a:t>
            </a:r>
          </a:p>
        </p:txBody>
      </p:sp>
      <p:sp>
        <p:nvSpPr>
          <p:cNvPr id="5" name="Footer Placeholder 4"/>
          <p:cNvSpPr>
            <a:spLocks noGrp="1"/>
          </p:cNvSpPr>
          <p:nvPr>
            <p:ph type="ftr" sz="quarter" idx="3"/>
          </p:nvPr>
        </p:nvSpPr>
        <p:spPr>
          <a:xfrm>
            <a:off x="2506136" y="6593152"/>
            <a:ext cx="8249769" cy="219078"/>
          </a:xfrm>
          <a:prstGeom prst="rect">
            <a:avLst/>
          </a:prstGeom>
        </p:spPr>
        <p:txBody>
          <a:bodyPr vert="horz" lIns="91440" tIns="45720" rIns="91440" bIns="45720" rtlCol="0" anchor="ctr"/>
          <a:lstStyle>
            <a:lvl1pPr algn="ctr" fontAlgn="auto">
              <a:spcBef>
                <a:spcPts val="0"/>
              </a:spcBef>
              <a:spcAft>
                <a:spcPts val="0"/>
              </a:spcAft>
              <a:defRPr sz="900">
                <a:solidFill>
                  <a:srgbClr val="FF0000"/>
                </a:solidFill>
                <a:latin typeface="+mn-lt"/>
                <a:cs typeface="+mn-cs"/>
              </a:defRPr>
            </a:lvl1pPr>
          </a:lstStyle>
          <a:p>
            <a:r>
              <a:rPr lang="en-US" dirty="0"/>
              <a:t>Not for Public Release or Redistribution. The technical data in this document is controlled under the U.S. Export</a:t>
            </a:r>
          </a:p>
          <a:p>
            <a:r>
              <a:rPr lang="en-US" dirty="0"/>
              <a:t>Regulations; release to foreign persons may require an export authorization.</a:t>
            </a:r>
          </a:p>
        </p:txBody>
      </p:sp>
      <p:sp>
        <p:nvSpPr>
          <p:cNvPr id="6" name="Slide Number Placeholder 5"/>
          <p:cNvSpPr>
            <a:spLocks noGrp="1"/>
          </p:cNvSpPr>
          <p:nvPr>
            <p:ph type="sldNum" sz="quarter" idx="4"/>
          </p:nvPr>
        </p:nvSpPr>
        <p:spPr>
          <a:xfrm>
            <a:off x="10871200" y="6593152"/>
            <a:ext cx="1016000" cy="219078"/>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cs typeface="+mn-cs"/>
              </a:defRPr>
            </a:lvl1pPr>
          </a:lstStyle>
          <a:p>
            <a:fld id="{C9FD03C4-8AD8-465C-90F8-9CB819E29248}" type="slidenum">
              <a:rPr lang="en-US" smtClean="0"/>
              <a:t>‹#›</a:t>
            </a:fld>
            <a:endParaRPr lang="en-US"/>
          </a:p>
        </p:txBody>
      </p:sp>
      <p:pic>
        <p:nvPicPr>
          <p:cNvPr id="2" name="Picture 1">
            <a:extLst>
              <a:ext uri="{FF2B5EF4-FFF2-40B4-BE49-F238E27FC236}">
                <a16:creationId xmlns:a16="http://schemas.microsoft.com/office/drawing/2014/main" id="{031BF12D-4AA8-E149-AB6E-7B0824F0EAA2}"/>
              </a:ext>
            </a:extLst>
          </p:cNvPr>
          <p:cNvPicPr>
            <a:picLocks noChangeAspect="1"/>
          </p:cNvPicPr>
          <p:nvPr userDrawn="1"/>
        </p:nvPicPr>
        <p:blipFill>
          <a:blip r:embed="rId6" cstate="hqprint">
            <a:extLst>
              <a:ext uri="{28A0092B-C50C-407E-A947-70E740481C1C}">
                <a14:useLocalDpi xmlns:a14="http://schemas.microsoft.com/office/drawing/2010/main"/>
              </a:ext>
            </a:extLst>
          </a:blip>
          <a:stretch>
            <a:fillRect/>
          </a:stretch>
        </p:blipFill>
        <p:spPr>
          <a:xfrm>
            <a:off x="0" y="-69095"/>
            <a:ext cx="2221424" cy="831095"/>
          </a:xfrm>
          <a:prstGeom prst="rect">
            <a:avLst/>
          </a:prstGeom>
        </p:spPr>
      </p:pic>
    </p:spTree>
    <p:extLst>
      <p:ext uri="{BB962C8B-B14F-4D97-AF65-F5344CB8AC3E}">
        <p14:creationId xmlns:p14="http://schemas.microsoft.com/office/powerpoint/2010/main" val="869685229"/>
      </p:ext>
    </p:extLst>
  </p:cSld>
  <p:clrMap bg1="lt1" tx1="dk1" bg2="lt2" tx2="dk2" accent1="accent1" accent2="accent2" accent3="accent3" accent4="accent4" accent5="accent5" accent6="accent6" hlink="hlink" folHlink="folHlink"/>
  <p:sldLayoutIdLst>
    <p:sldLayoutId id="2147483669" r:id="rId1"/>
    <p:sldLayoutId id="2147483670" r:id="rId2"/>
  </p:sldLayoutIdLst>
  <p:txStyles>
    <p:titleStyle>
      <a:lvl1pPr algn="r" rtl="0" eaLnBrk="1" fontAlgn="base" hangingPunct="1">
        <a:spcBef>
          <a:spcPct val="0"/>
        </a:spcBef>
        <a:spcAft>
          <a:spcPct val="0"/>
        </a:spcAft>
        <a:defRPr kumimoji="0" lang="en-US" sz="4800" b="1" i="0" u="none" strike="noStrike" kern="1200" cap="none" spc="0" normalizeH="0" baseline="0" noProof="0" smtClean="0">
          <a:ln>
            <a:noFill/>
          </a:ln>
          <a:solidFill>
            <a:schemeClr val="bg1"/>
          </a:solidFill>
          <a:effectLst/>
          <a:uLnTx/>
          <a:uFillTx/>
          <a:latin typeface="+mj-lt"/>
          <a:ea typeface="+mj-ea"/>
          <a:cs typeface="+mj-cs"/>
        </a:defRPr>
      </a:lvl1pPr>
      <a:lvl2pPr algn="ctr" rtl="0" eaLnBrk="1" fontAlgn="base" hangingPunct="1">
        <a:spcBef>
          <a:spcPct val="0"/>
        </a:spcBef>
        <a:spcAft>
          <a:spcPct val="0"/>
        </a:spcAft>
        <a:defRPr sz="2400">
          <a:solidFill>
            <a:srgbClr val="FF0000"/>
          </a:solidFill>
          <a:latin typeface="Calibri" pitchFamily="34" charset="0"/>
        </a:defRPr>
      </a:lvl2pPr>
      <a:lvl3pPr algn="ctr" rtl="0" eaLnBrk="1" fontAlgn="base" hangingPunct="1">
        <a:spcBef>
          <a:spcPct val="0"/>
        </a:spcBef>
        <a:spcAft>
          <a:spcPct val="0"/>
        </a:spcAft>
        <a:defRPr sz="2400">
          <a:solidFill>
            <a:srgbClr val="FF0000"/>
          </a:solidFill>
          <a:latin typeface="Calibri" pitchFamily="34" charset="0"/>
        </a:defRPr>
      </a:lvl3pPr>
      <a:lvl4pPr algn="ctr" rtl="0" eaLnBrk="1" fontAlgn="base" hangingPunct="1">
        <a:spcBef>
          <a:spcPct val="0"/>
        </a:spcBef>
        <a:spcAft>
          <a:spcPct val="0"/>
        </a:spcAft>
        <a:defRPr sz="2400">
          <a:solidFill>
            <a:srgbClr val="FF0000"/>
          </a:solidFill>
          <a:latin typeface="Calibri" pitchFamily="34" charset="0"/>
        </a:defRPr>
      </a:lvl4pPr>
      <a:lvl5pPr algn="ctr" rtl="0" eaLnBrk="1" fontAlgn="base" hangingPunct="1">
        <a:spcBef>
          <a:spcPct val="0"/>
        </a:spcBef>
        <a:spcAft>
          <a:spcPct val="0"/>
        </a:spcAft>
        <a:defRPr sz="2400">
          <a:solidFill>
            <a:srgbClr val="FF0000"/>
          </a:solidFill>
          <a:latin typeface="Calibri" pitchFamily="34" charset="0"/>
        </a:defRPr>
      </a:lvl5pPr>
      <a:lvl6pPr marL="342886" algn="ctr" rtl="0" eaLnBrk="1" fontAlgn="base" hangingPunct="1">
        <a:spcBef>
          <a:spcPct val="0"/>
        </a:spcBef>
        <a:spcAft>
          <a:spcPct val="0"/>
        </a:spcAft>
        <a:defRPr sz="2400">
          <a:solidFill>
            <a:srgbClr val="FF0000"/>
          </a:solidFill>
          <a:latin typeface="Calibri" pitchFamily="34" charset="0"/>
        </a:defRPr>
      </a:lvl6pPr>
      <a:lvl7pPr marL="685771" algn="ctr" rtl="0" eaLnBrk="1" fontAlgn="base" hangingPunct="1">
        <a:spcBef>
          <a:spcPct val="0"/>
        </a:spcBef>
        <a:spcAft>
          <a:spcPct val="0"/>
        </a:spcAft>
        <a:defRPr sz="2400">
          <a:solidFill>
            <a:srgbClr val="FF0000"/>
          </a:solidFill>
          <a:latin typeface="Calibri" pitchFamily="34" charset="0"/>
        </a:defRPr>
      </a:lvl7pPr>
      <a:lvl8pPr marL="1028657" algn="ctr" rtl="0" eaLnBrk="1" fontAlgn="base" hangingPunct="1">
        <a:spcBef>
          <a:spcPct val="0"/>
        </a:spcBef>
        <a:spcAft>
          <a:spcPct val="0"/>
        </a:spcAft>
        <a:defRPr sz="2400">
          <a:solidFill>
            <a:srgbClr val="FF0000"/>
          </a:solidFill>
          <a:latin typeface="Calibri" pitchFamily="34" charset="0"/>
        </a:defRPr>
      </a:lvl8pPr>
      <a:lvl9pPr marL="1371543" algn="ctr" rtl="0" eaLnBrk="1" fontAlgn="base" hangingPunct="1">
        <a:spcBef>
          <a:spcPct val="0"/>
        </a:spcBef>
        <a:spcAft>
          <a:spcPct val="0"/>
        </a:spcAft>
        <a:defRPr sz="2400">
          <a:solidFill>
            <a:srgbClr val="FF0000"/>
          </a:solidFill>
          <a:latin typeface="Calibri" pitchFamily="34" charset="0"/>
        </a:defRPr>
      </a:lvl9pPr>
    </p:titleStyle>
    <p:bodyStyle>
      <a:lvl1pPr marL="257165" indent="-257165" algn="l" rtl="0" eaLnBrk="1" fontAlgn="base" hangingPunct="1">
        <a:spcBef>
          <a:spcPct val="20000"/>
        </a:spcBef>
        <a:spcAft>
          <a:spcPct val="0"/>
        </a:spcAft>
        <a:buFont typeface="Arial" charset="0"/>
        <a:buChar char="•"/>
        <a:defRPr sz="1800" kern="1200">
          <a:solidFill>
            <a:schemeClr val="bg1"/>
          </a:solidFill>
          <a:latin typeface="+mn-lt"/>
          <a:ea typeface="+mn-ea"/>
          <a:cs typeface="+mn-cs"/>
        </a:defRPr>
      </a:lvl1pPr>
      <a:lvl2pPr marL="557189" indent="-214304" algn="l" rtl="0" eaLnBrk="1" fontAlgn="base" hangingPunct="1">
        <a:spcBef>
          <a:spcPct val="20000"/>
        </a:spcBef>
        <a:spcAft>
          <a:spcPct val="0"/>
        </a:spcAft>
        <a:buFont typeface="Arial" charset="0"/>
        <a:buChar char="–"/>
        <a:defRPr sz="1500" kern="1200">
          <a:solidFill>
            <a:schemeClr val="bg1"/>
          </a:solidFill>
          <a:latin typeface="+mn-lt"/>
          <a:ea typeface="+mn-ea"/>
          <a:cs typeface="+mn-cs"/>
        </a:defRPr>
      </a:lvl2pPr>
      <a:lvl3pPr marL="857214" indent="-171443" algn="l" rtl="0" eaLnBrk="1" fontAlgn="base" hangingPunct="1">
        <a:spcBef>
          <a:spcPct val="20000"/>
        </a:spcBef>
        <a:spcAft>
          <a:spcPct val="0"/>
        </a:spcAft>
        <a:buFont typeface="Arial" charset="0"/>
        <a:buChar char="•"/>
        <a:defRPr kern="1200">
          <a:solidFill>
            <a:schemeClr val="bg1"/>
          </a:solidFill>
          <a:latin typeface="+mn-lt"/>
          <a:ea typeface="+mn-ea"/>
          <a:cs typeface="+mn-cs"/>
        </a:defRPr>
      </a:lvl3pPr>
      <a:lvl4pPr marL="1200100" indent="-171443" algn="l" rtl="0" eaLnBrk="1" fontAlgn="base" hangingPunct="1">
        <a:spcBef>
          <a:spcPct val="20000"/>
        </a:spcBef>
        <a:spcAft>
          <a:spcPct val="0"/>
        </a:spcAft>
        <a:buFont typeface="Arial" charset="0"/>
        <a:buChar char="–"/>
        <a:defRPr sz="1200" kern="1200">
          <a:solidFill>
            <a:schemeClr val="bg1"/>
          </a:solidFill>
          <a:latin typeface="+mn-lt"/>
          <a:ea typeface="+mn-ea"/>
          <a:cs typeface="+mn-cs"/>
        </a:defRPr>
      </a:lvl4pPr>
      <a:lvl5pPr marL="1542986" indent="-171443" algn="l" rtl="0" eaLnBrk="1" fontAlgn="base" hangingPunct="1">
        <a:spcBef>
          <a:spcPct val="20000"/>
        </a:spcBef>
        <a:spcAft>
          <a:spcPct val="0"/>
        </a:spcAft>
        <a:buFont typeface="Arial" charset="0"/>
        <a:buChar char="»"/>
        <a:defRPr sz="1200" kern="1200">
          <a:solidFill>
            <a:schemeClr val="bg1"/>
          </a:solidFill>
          <a:latin typeface="+mn-lt"/>
          <a:ea typeface="+mn-ea"/>
          <a:cs typeface="+mn-cs"/>
        </a:defRPr>
      </a:lvl5pPr>
      <a:lvl6pPr marL="1885871" indent="-171443" algn="l" defTabSz="685771"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57" indent="-171443" algn="l" defTabSz="685771"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43" indent="-171443" algn="l" defTabSz="685771"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28" indent="-171443" algn="l" defTabSz="685771"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1" rtl="0" eaLnBrk="1" latinLnBrk="0" hangingPunct="1">
        <a:defRPr sz="1350" kern="1200">
          <a:solidFill>
            <a:schemeClr val="tx1"/>
          </a:solidFill>
          <a:latin typeface="+mn-lt"/>
          <a:ea typeface="+mn-ea"/>
          <a:cs typeface="+mn-cs"/>
        </a:defRPr>
      </a:lvl1pPr>
      <a:lvl2pPr marL="342886" algn="l" defTabSz="685771" rtl="0" eaLnBrk="1" latinLnBrk="0" hangingPunct="1">
        <a:defRPr sz="1350" kern="1200">
          <a:solidFill>
            <a:schemeClr val="tx1"/>
          </a:solidFill>
          <a:latin typeface="+mn-lt"/>
          <a:ea typeface="+mn-ea"/>
          <a:cs typeface="+mn-cs"/>
        </a:defRPr>
      </a:lvl2pPr>
      <a:lvl3pPr marL="685771" algn="l" defTabSz="685771" rtl="0" eaLnBrk="1" latinLnBrk="0" hangingPunct="1">
        <a:defRPr sz="1350" kern="1200">
          <a:solidFill>
            <a:schemeClr val="tx1"/>
          </a:solidFill>
          <a:latin typeface="+mn-lt"/>
          <a:ea typeface="+mn-ea"/>
          <a:cs typeface="+mn-cs"/>
        </a:defRPr>
      </a:lvl3pPr>
      <a:lvl4pPr marL="1028657" algn="l" defTabSz="685771" rtl="0" eaLnBrk="1" latinLnBrk="0" hangingPunct="1">
        <a:defRPr sz="1350" kern="1200">
          <a:solidFill>
            <a:schemeClr val="tx1"/>
          </a:solidFill>
          <a:latin typeface="+mn-lt"/>
          <a:ea typeface="+mn-ea"/>
          <a:cs typeface="+mn-cs"/>
        </a:defRPr>
      </a:lvl4pPr>
      <a:lvl5pPr marL="1371543" algn="l" defTabSz="685771" rtl="0" eaLnBrk="1" latinLnBrk="0" hangingPunct="1">
        <a:defRPr sz="1350" kern="1200">
          <a:solidFill>
            <a:schemeClr val="tx1"/>
          </a:solidFill>
          <a:latin typeface="+mn-lt"/>
          <a:ea typeface="+mn-ea"/>
          <a:cs typeface="+mn-cs"/>
        </a:defRPr>
      </a:lvl5pPr>
      <a:lvl6pPr marL="1714428" algn="l" defTabSz="685771" rtl="0" eaLnBrk="1" latinLnBrk="0" hangingPunct="1">
        <a:defRPr sz="1350" kern="1200">
          <a:solidFill>
            <a:schemeClr val="tx1"/>
          </a:solidFill>
          <a:latin typeface="+mn-lt"/>
          <a:ea typeface="+mn-ea"/>
          <a:cs typeface="+mn-cs"/>
        </a:defRPr>
      </a:lvl6pPr>
      <a:lvl7pPr marL="2057314" algn="l" defTabSz="685771" rtl="0" eaLnBrk="1" latinLnBrk="0" hangingPunct="1">
        <a:defRPr sz="1350" kern="1200">
          <a:solidFill>
            <a:schemeClr val="tx1"/>
          </a:solidFill>
          <a:latin typeface="+mn-lt"/>
          <a:ea typeface="+mn-ea"/>
          <a:cs typeface="+mn-cs"/>
        </a:defRPr>
      </a:lvl7pPr>
      <a:lvl8pPr marL="2400200" algn="l" defTabSz="685771" rtl="0" eaLnBrk="1" latinLnBrk="0" hangingPunct="1">
        <a:defRPr sz="1350" kern="1200">
          <a:solidFill>
            <a:schemeClr val="tx1"/>
          </a:solidFill>
          <a:latin typeface="+mn-lt"/>
          <a:ea typeface="+mn-ea"/>
          <a:cs typeface="+mn-cs"/>
        </a:defRPr>
      </a:lvl8pPr>
      <a:lvl9pPr marL="2743085" algn="l" defTabSz="685771"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hyperlink" Target="https://github.com/nasavbailey/DI-flux-ratio-plot"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 Id="rId9" Type="http://schemas.openxmlformats.org/officeDocument/2006/relationships/image" Target="../media/image15.jpg"/></Relationships>
</file>

<file path=ppt/slides/_rels/slide4.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6.tiff"/><Relationship Id="rId7" Type="http://schemas.openxmlformats.org/officeDocument/2006/relationships/image" Target="../media/image20.emf"/><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72507" y="1341874"/>
            <a:ext cx="6333580" cy="5490619"/>
          </a:xfrm>
        </p:spPr>
        <p:txBody>
          <a:bodyPr>
            <a:normAutofit/>
          </a:bodyPr>
          <a:lstStyle/>
          <a:p>
            <a:pPr lvl="1"/>
            <a:r>
              <a:rPr lang="en-US" sz="2100" dirty="0"/>
              <a:t>CGI is one of two instruments on WFIRST </a:t>
            </a:r>
          </a:p>
          <a:p>
            <a:pPr lvl="2"/>
            <a:r>
              <a:rPr lang="en-US" sz="1700" dirty="0"/>
              <a:t>launch 2025</a:t>
            </a:r>
          </a:p>
          <a:p>
            <a:pPr lvl="1"/>
            <a:r>
              <a:rPr lang="en-US" sz="2100" dirty="0"/>
              <a:t>Exoplanets are challenging to directly image</a:t>
            </a:r>
          </a:p>
          <a:p>
            <a:pPr lvl="2"/>
            <a:r>
              <a:rPr lang="en-US" sz="1700" dirty="0"/>
              <a:t>The planet is lost in the glare of the star</a:t>
            </a:r>
          </a:p>
          <a:p>
            <a:pPr lvl="1"/>
            <a:r>
              <a:rPr lang="en-US" sz="2100" dirty="0"/>
              <a:t>The best star to planet light flux ratio we can detect today is 10</a:t>
            </a:r>
            <a:r>
              <a:rPr lang="en-US" sz="2100" baseline="30000" dirty="0"/>
              <a:t>6</a:t>
            </a:r>
            <a:endParaRPr lang="en-US" sz="2100" dirty="0"/>
          </a:p>
          <a:p>
            <a:pPr lvl="2"/>
            <a:r>
              <a:rPr lang="en-US" sz="1700" dirty="0"/>
              <a:t>10,000 times less than needed to image an Earth analog </a:t>
            </a:r>
          </a:p>
          <a:p>
            <a:pPr lvl="1"/>
            <a:r>
              <a:rPr lang="en-US" sz="2100" b="1" dirty="0"/>
              <a:t>WFIRST CGI</a:t>
            </a:r>
            <a:r>
              <a:rPr lang="en-US" sz="2100" dirty="0"/>
              <a:t>, a technology demonstration of space-based direct imaging, will be </a:t>
            </a:r>
            <a:r>
              <a:rPr lang="en-US" sz="2100" b="1" dirty="0"/>
              <a:t>~100-1,000 times better </a:t>
            </a:r>
            <a:r>
              <a:rPr lang="en-US" sz="2100" dirty="0"/>
              <a:t>than any current telescope</a:t>
            </a:r>
          </a:p>
          <a:p>
            <a:pPr lvl="2"/>
            <a:r>
              <a:rPr lang="en-US" sz="1700" b="1" dirty="0"/>
              <a:t>CGI will pave the way for future missions</a:t>
            </a:r>
            <a:r>
              <a:rPr lang="en-US" sz="1700" dirty="0"/>
              <a:t> capable of taking spectra of Earth analogs</a:t>
            </a:r>
          </a:p>
          <a:p>
            <a:pPr lvl="1"/>
            <a:r>
              <a:rPr lang="en-US" sz="2100" dirty="0"/>
              <a:t>CGI will achieve </a:t>
            </a:r>
            <a:r>
              <a:rPr lang="en-US" sz="2100" b="1" dirty="0"/>
              <a:t>pioneering science </a:t>
            </a:r>
            <a:r>
              <a:rPr lang="en-US" sz="2100" dirty="0"/>
              <a:t>in direct imaging and spectroscopy of mature Jupiter analog </a:t>
            </a:r>
            <a:r>
              <a:rPr lang="en-US" sz="2100" b="1" dirty="0"/>
              <a:t>exoplanets</a:t>
            </a:r>
            <a:r>
              <a:rPr lang="en-US" sz="2100" dirty="0"/>
              <a:t> and circumstellar </a:t>
            </a:r>
            <a:r>
              <a:rPr lang="en-US" sz="2100" b="1" dirty="0"/>
              <a:t>disks</a:t>
            </a:r>
            <a:r>
              <a:rPr lang="en-US" sz="2100" dirty="0"/>
              <a:t> seen </a:t>
            </a:r>
            <a:r>
              <a:rPr lang="en-US" sz="2100" b="1" dirty="0"/>
              <a:t>in visible reflected starlight</a:t>
            </a:r>
            <a:endParaRPr lang="en-US" sz="1300" dirty="0"/>
          </a:p>
        </p:txBody>
      </p:sp>
      <p:sp>
        <p:nvSpPr>
          <p:cNvPr id="5" name="Slide Number Placeholder 4"/>
          <p:cNvSpPr>
            <a:spLocks noGrp="1"/>
          </p:cNvSpPr>
          <p:nvPr>
            <p:ph type="sldNum" sz="quarter" idx="4"/>
          </p:nvPr>
        </p:nvSpPr>
        <p:spPr/>
        <p:txBody>
          <a:bodyPr/>
          <a:lstStyle/>
          <a:p>
            <a:pPr defTabSz="457200"/>
            <a:fld id="{B98F9279-7101-45AC-B135-C417C5F7337B}" type="slidenum">
              <a:rPr lang="en-US">
                <a:solidFill>
                  <a:prstClr val="black">
                    <a:tint val="75000"/>
                  </a:prstClr>
                </a:solidFill>
              </a:rPr>
              <a:pPr defTabSz="457200"/>
              <a:t>1</a:t>
            </a:fld>
            <a:endParaRPr lang="en-US" dirty="0">
              <a:solidFill>
                <a:prstClr val="black">
                  <a:tint val="75000"/>
                </a:prstClr>
              </a:solidFill>
            </a:endParaRPr>
          </a:p>
        </p:txBody>
      </p:sp>
      <p:sp>
        <p:nvSpPr>
          <p:cNvPr id="6" name="Title 1">
            <a:extLst>
              <a:ext uri="{FF2B5EF4-FFF2-40B4-BE49-F238E27FC236}">
                <a16:creationId xmlns:a16="http://schemas.microsoft.com/office/drawing/2014/main" id="{C2BB1DB7-B007-9441-82AE-180C0A8BBFA8}"/>
              </a:ext>
            </a:extLst>
          </p:cNvPr>
          <p:cNvSpPr>
            <a:spLocks noGrp="1"/>
          </p:cNvSpPr>
          <p:nvPr>
            <p:ph type="title"/>
          </p:nvPr>
        </p:nvSpPr>
        <p:spPr>
          <a:xfrm>
            <a:off x="4730472" y="94073"/>
            <a:ext cx="5860036" cy="1062839"/>
          </a:xfrm>
        </p:spPr>
        <p:txBody>
          <a:bodyPr/>
          <a:lstStyle/>
          <a:p>
            <a:r>
              <a:rPr lang="en-US" sz="3200" dirty="0">
                <a:solidFill>
                  <a:srgbClr val="FFC000"/>
                </a:solidFill>
              </a:rPr>
              <a:t>The WFIRST Coronagraph Instrument (CGI)</a:t>
            </a:r>
          </a:p>
        </p:txBody>
      </p:sp>
      <p:pic>
        <p:nvPicPr>
          <p:cNvPr id="7" name="Picture 6">
            <a:extLst>
              <a:ext uri="{FF2B5EF4-FFF2-40B4-BE49-F238E27FC236}">
                <a16:creationId xmlns:a16="http://schemas.microsoft.com/office/drawing/2014/main" id="{FB28A427-1891-9C41-96FD-BFA54DEF7179}"/>
              </a:ext>
            </a:extLst>
          </p:cNvPr>
          <p:cNvPicPr>
            <a:picLocks noChangeAspect="1"/>
          </p:cNvPicPr>
          <p:nvPr/>
        </p:nvPicPr>
        <p:blipFill>
          <a:blip r:embed="rId3"/>
          <a:stretch>
            <a:fillRect/>
          </a:stretch>
        </p:blipFill>
        <p:spPr>
          <a:xfrm>
            <a:off x="7968393" y="1327377"/>
            <a:ext cx="1913423" cy="2391778"/>
          </a:xfrm>
          <a:prstGeom prst="rect">
            <a:avLst/>
          </a:prstGeom>
        </p:spPr>
      </p:pic>
      <p:pic>
        <p:nvPicPr>
          <p:cNvPr id="11" name="Picture 10">
            <a:extLst>
              <a:ext uri="{FF2B5EF4-FFF2-40B4-BE49-F238E27FC236}">
                <a16:creationId xmlns:a16="http://schemas.microsoft.com/office/drawing/2014/main" id="{E11F2A91-544F-7245-985E-F25E7B3ABBC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83580" y="4226052"/>
            <a:ext cx="3106928" cy="2631948"/>
          </a:xfrm>
          <a:prstGeom prst="rect">
            <a:avLst/>
          </a:prstGeom>
          <a:noFill/>
          <a:ln>
            <a:noFill/>
          </a:ln>
        </p:spPr>
      </p:pic>
      <p:sp>
        <p:nvSpPr>
          <p:cNvPr id="12" name="Oval 11">
            <a:extLst>
              <a:ext uri="{FF2B5EF4-FFF2-40B4-BE49-F238E27FC236}">
                <a16:creationId xmlns:a16="http://schemas.microsoft.com/office/drawing/2014/main" id="{71F618BE-19FE-DF43-82F3-9907328B2E2D}"/>
              </a:ext>
            </a:extLst>
          </p:cNvPr>
          <p:cNvSpPr>
            <a:spLocks noChangeAspect="1"/>
          </p:cNvSpPr>
          <p:nvPr/>
        </p:nvSpPr>
        <p:spPr>
          <a:xfrm>
            <a:off x="8829903" y="2226513"/>
            <a:ext cx="213064" cy="212868"/>
          </a:xfrm>
          <a:prstGeom prst="ellipse">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cxnSp>
        <p:nvCxnSpPr>
          <p:cNvPr id="14" name="Straight Connector 13">
            <a:extLst>
              <a:ext uri="{FF2B5EF4-FFF2-40B4-BE49-F238E27FC236}">
                <a16:creationId xmlns:a16="http://schemas.microsoft.com/office/drawing/2014/main" id="{12B582D1-B46F-2A43-B8AE-1930F4468277}"/>
              </a:ext>
            </a:extLst>
          </p:cNvPr>
          <p:cNvCxnSpPr>
            <a:cxnSpLocks/>
            <a:stCxn id="12" idx="3"/>
          </p:cNvCxnSpPr>
          <p:nvPr/>
        </p:nvCxnSpPr>
        <p:spPr>
          <a:xfrm flipH="1">
            <a:off x="8067170" y="2408208"/>
            <a:ext cx="793937" cy="2956897"/>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AC6F0FD-9E3A-EE47-87C6-366A5411AFEF}"/>
              </a:ext>
            </a:extLst>
          </p:cNvPr>
          <p:cNvCxnSpPr>
            <a:cxnSpLocks/>
          </p:cNvCxnSpPr>
          <p:nvPr/>
        </p:nvCxnSpPr>
        <p:spPr>
          <a:xfrm>
            <a:off x="9013507" y="2403451"/>
            <a:ext cx="665381" cy="2746238"/>
          </a:xfrm>
          <a:prstGeom prst="lin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1823C414-0BAE-C44A-9709-7B119C8412E1}"/>
              </a:ext>
            </a:extLst>
          </p:cNvPr>
          <p:cNvSpPr>
            <a:spLocks noChangeAspect="1"/>
          </p:cNvSpPr>
          <p:nvPr/>
        </p:nvSpPr>
        <p:spPr>
          <a:xfrm>
            <a:off x="8092306" y="4564599"/>
            <a:ext cx="1627907" cy="1626410"/>
          </a:xfrm>
          <a:prstGeom prst="ellipse">
            <a:avLst/>
          </a:prstGeom>
          <a:noFill/>
          <a:ln w="254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4" name="Oval 23">
            <a:extLst>
              <a:ext uri="{FF2B5EF4-FFF2-40B4-BE49-F238E27FC236}">
                <a16:creationId xmlns:a16="http://schemas.microsoft.com/office/drawing/2014/main" id="{FCE4B546-51D8-9546-A19B-D5C98B1F2EB9}"/>
              </a:ext>
            </a:extLst>
          </p:cNvPr>
          <p:cNvSpPr>
            <a:spLocks noChangeAspect="1"/>
          </p:cNvSpPr>
          <p:nvPr/>
        </p:nvSpPr>
        <p:spPr>
          <a:xfrm>
            <a:off x="9093268" y="4896951"/>
            <a:ext cx="86088" cy="86009"/>
          </a:xfrm>
          <a:prstGeom prst="ellipse">
            <a:avLst/>
          </a:prstGeom>
          <a:solidFill>
            <a:srgbClr val="ECEF00"/>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25" name="Oval 24">
            <a:extLst>
              <a:ext uri="{FF2B5EF4-FFF2-40B4-BE49-F238E27FC236}">
                <a16:creationId xmlns:a16="http://schemas.microsoft.com/office/drawing/2014/main" id="{E2E7C8EC-F8F0-EA4A-9025-B59952BF5BAC}"/>
              </a:ext>
            </a:extLst>
          </p:cNvPr>
          <p:cNvSpPr>
            <a:spLocks noChangeAspect="1"/>
          </p:cNvSpPr>
          <p:nvPr/>
        </p:nvSpPr>
        <p:spPr>
          <a:xfrm>
            <a:off x="9080757" y="4884450"/>
            <a:ext cx="111913" cy="111812"/>
          </a:xfrm>
          <a:prstGeom prst="ellipse">
            <a:avLst/>
          </a:prstGeom>
          <a:noFill/>
          <a:ln w="1270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Tree>
    <p:extLst>
      <p:ext uri="{BB962C8B-B14F-4D97-AF65-F5344CB8AC3E}">
        <p14:creationId xmlns:p14="http://schemas.microsoft.com/office/powerpoint/2010/main" val="12542874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349072"/>
            <a:ext cx="4206595" cy="5445320"/>
          </a:xfrm>
        </p:spPr>
        <p:txBody>
          <a:bodyPr>
            <a:normAutofit fontScale="92500" lnSpcReduction="20000"/>
          </a:bodyPr>
          <a:lstStyle/>
          <a:p>
            <a:r>
              <a:rPr lang="en-US" sz="2400" b="1" dirty="0"/>
              <a:t>WFIRST CGI</a:t>
            </a:r>
            <a:r>
              <a:rPr lang="en-US" sz="2400" dirty="0"/>
              <a:t> is a technology demonstration of space-based direct imaging and spectroscopy </a:t>
            </a:r>
          </a:p>
          <a:p>
            <a:pPr lvl="1"/>
            <a:r>
              <a:rPr lang="en-US" sz="2000" dirty="0"/>
              <a:t>will be </a:t>
            </a:r>
            <a:r>
              <a:rPr lang="en-US" sz="2000" b="1" dirty="0"/>
              <a:t>~100-1,000 times better </a:t>
            </a:r>
            <a:r>
              <a:rPr lang="en-US" sz="2000" dirty="0"/>
              <a:t>than any current facility</a:t>
            </a:r>
          </a:p>
          <a:p>
            <a:pPr lvl="1"/>
            <a:r>
              <a:rPr lang="en-US" sz="2000" dirty="0"/>
              <a:t>a </a:t>
            </a:r>
            <a:r>
              <a:rPr lang="en-US" sz="2000" b="1" dirty="0"/>
              <a:t>critical stepping stone </a:t>
            </a:r>
            <a:r>
              <a:rPr lang="en-US" sz="2000" dirty="0"/>
              <a:t>in preparation for future </a:t>
            </a:r>
            <a:r>
              <a:rPr lang="en-US" sz="2000" dirty="0" err="1"/>
              <a:t>exo</a:t>
            </a:r>
            <a:r>
              <a:rPr lang="en-US" sz="2000" dirty="0"/>
              <a:t>-Earth missions</a:t>
            </a:r>
          </a:p>
          <a:p>
            <a:pPr lvl="1"/>
            <a:endParaRPr lang="en-US" sz="2000" dirty="0"/>
          </a:p>
          <a:p>
            <a:r>
              <a:rPr lang="en-US" sz="2400" dirty="0"/>
              <a:t>A </a:t>
            </a:r>
            <a:r>
              <a:rPr lang="en-US" sz="2400" b="1" dirty="0"/>
              <a:t>Participating Scientist Program </a:t>
            </a:r>
            <a:r>
              <a:rPr lang="en-US" sz="2400" dirty="0"/>
              <a:t>will enable members of the community to engage in the technology demonstration phase.</a:t>
            </a:r>
          </a:p>
          <a:p>
            <a:pPr lvl="1"/>
            <a:r>
              <a:rPr lang="en-US" sz="2000" dirty="0"/>
              <a:t>If warranted by instrument performance, the PSP may perform science operations beyond the 18 month technology demonstration period.</a:t>
            </a:r>
          </a:p>
        </p:txBody>
      </p:sp>
      <p:sp>
        <p:nvSpPr>
          <p:cNvPr id="5" name="Slide Number Placeholder 4"/>
          <p:cNvSpPr>
            <a:spLocks noGrp="1"/>
          </p:cNvSpPr>
          <p:nvPr>
            <p:ph type="sldNum" sz="quarter" idx="4"/>
          </p:nvPr>
        </p:nvSpPr>
        <p:spPr>
          <a:xfrm>
            <a:off x="9408895" y="6569452"/>
            <a:ext cx="1115170" cy="224940"/>
          </a:xfrm>
        </p:spPr>
        <p:txBody>
          <a:bodyPr/>
          <a:lstStyle/>
          <a:p>
            <a:pPr defTabSz="457200"/>
            <a:fld id="{B98F9279-7101-45AC-B135-C417C5F7337B}" type="slidenum">
              <a:rPr lang="en-US">
                <a:solidFill>
                  <a:prstClr val="black">
                    <a:tint val="75000"/>
                  </a:prstClr>
                </a:solidFill>
              </a:rPr>
              <a:pPr defTabSz="457200"/>
              <a:t>2</a:t>
            </a:fld>
            <a:endParaRPr lang="en-US" dirty="0">
              <a:solidFill>
                <a:prstClr val="black">
                  <a:tint val="75000"/>
                </a:prstClr>
              </a:solidFill>
            </a:endParaRPr>
          </a:p>
        </p:txBody>
      </p:sp>
      <p:sp>
        <p:nvSpPr>
          <p:cNvPr id="2" name="Title 1"/>
          <p:cNvSpPr>
            <a:spLocks noGrp="1"/>
          </p:cNvSpPr>
          <p:nvPr>
            <p:ph type="title"/>
          </p:nvPr>
        </p:nvSpPr>
        <p:spPr/>
        <p:txBody>
          <a:bodyPr/>
          <a:lstStyle/>
          <a:p>
            <a:r>
              <a:rPr lang="en-US" dirty="0">
                <a:solidFill>
                  <a:srgbClr val="FFC000"/>
                </a:solidFill>
              </a:rPr>
              <a:t>CGI in Context</a:t>
            </a:r>
          </a:p>
        </p:txBody>
      </p:sp>
      <p:sp>
        <p:nvSpPr>
          <p:cNvPr id="6" name="Rectangle 5">
            <a:extLst>
              <a:ext uri="{FF2B5EF4-FFF2-40B4-BE49-F238E27FC236}">
                <a16:creationId xmlns:a16="http://schemas.microsoft.com/office/drawing/2014/main" id="{841486CF-FE7B-5D4F-9A52-854F31D9F217}"/>
              </a:ext>
            </a:extLst>
          </p:cNvPr>
          <p:cNvSpPr/>
          <p:nvPr/>
        </p:nvSpPr>
        <p:spPr>
          <a:xfrm>
            <a:off x="5942126" y="1417138"/>
            <a:ext cx="4412973" cy="596347"/>
          </a:xfrm>
          <a:prstGeom prst="rect">
            <a:avLst/>
          </a:prstGeom>
          <a:solidFill>
            <a:schemeClr val="bg1"/>
          </a:solidFill>
          <a:ln>
            <a:noFill/>
          </a:ln>
          <a:effectLst>
            <a:glow>
              <a:schemeClr val="bg1">
                <a:alpha val="0"/>
              </a:schemeClr>
            </a:glow>
            <a:outerShdw blurRad="40000" dist="23000" dir="5400000"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sp>
        <p:nvSpPr>
          <p:cNvPr id="7" name="TextBox 6">
            <a:extLst>
              <a:ext uri="{FF2B5EF4-FFF2-40B4-BE49-F238E27FC236}">
                <a16:creationId xmlns:a16="http://schemas.microsoft.com/office/drawing/2014/main" id="{9E496769-8722-A941-9643-4C9A9284CE9A}"/>
              </a:ext>
            </a:extLst>
          </p:cNvPr>
          <p:cNvSpPr txBox="1"/>
          <p:nvPr/>
        </p:nvSpPr>
        <p:spPr>
          <a:xfrm>
            <a:off x="5899562" y="5990009"/>
            <a:ext cx="4455537" cy="430887"/>
          </a:xfrm>
          <a:prstGeom prst="rect">
            <a:avLst/>
          </a:prstGeom>
          <a:noFill/>
        </p:spPr>
        <p:txBody>
          <a:bodyPr wrap="square" rtlCol="0">
            <a:spAutoFit/>
          </a:bodyPr>
          <a:lstStyle/>
          <a:p>
            <a:pPr algn="ctr" defTabSz="457200"/>
            <a:r>
              <a:rPr lang="en-US" sz="1100" i="1" dirty="0">
                <a:solidFill>
                  <a:srgbClr val="00B0F0"/>
                </a:solidFill>
                <a:latin typeface="Calibri"/>
              </a:rPr>
              <a:t>“RV” planets: planets already detected using the Radial Velocity technique and with minimum masses &gt; 0.25 Jupiter mass</a:t>
            </a:r>
          </a:p>
        </p:txBody>
      </p:sp>
      <p:sp>
        <p:nvSpPr>
          <p:cNvPr id="8" name="TextBox 7">
            <a:extLst>
              <a:ext uri="{FF2B5EF4-FFF2-40B4-BE49-F238E27FC236}">
                <a16:creationId xmlns:a16="http://schemas.microsoft.com/office/drawing/2014/main" id="{A3783108-39BB-EC41-84B8-1E4863DE3701}"/>
              </a:ext>
            </a:extLst>
          </p:cNvPr>
          <p:cNvSpPr txBox="1"/>
          <p:nvPr/>
        </p:nvSpPr>
        <p:spPr>
          <a:xfrm>
            <a:off x="6409634" y="1379198"/>
            <a:ext cx="3945464" cy="307777"/>
          </a:xfrm>
          <a:prstGeom prst="rect">
            <a:avLst/>
          </a:prstGeom>
          <a:noFill/>
        </p:spPr>
        <p:txBody>
          <a:bodyPr wrap="square" rtlCol="0">
            <a:spAutoFit/>
          </a:bodyPr>
          <a:lstStyle/>
          <a:p>
            <a:pPr defTabSz="457200"/>
            <a:r>
              <a:rPr lang="en-US" sz="1400" i="1" dirty="0">
                <a:solidFill>
                  <a:srgbClr val="00B0F0"/>
                </a:solidFill>
                <a:latin typeface="Calibri"/>
                <a:hlinkClick r:id="rId3">
                  <a:extLst>
                    <a:ext uri="{A12FA001-AC4F-418D-AE19-62706E023703}">
                      <ahyp:hlinkClr xmlns:ahyp="http://schemas.microsoft.com/office/drawing/2018/hyperlinkcolor" val="tx"/>
                    </a:ext>
                  </a:extLst>
                </a:hlinkClick>
              </a:rPr>
              <a:t>https://github.com/nasavbailey/DI-flux-ratio-plot</a:t>
            </a:r>
            <a:endParaRPr lang="en-US" sz="1400" i="1" dirty="0">
              <a:solidFill>
                <a:srgbClr val="00B0F0"/>
              </a:solidFill>
              <a:latin typeface="Calibri"/>
            </a:endParaRPr>
          </a:p>
        </p:txBody>
      </p:sp>
      <p:pic>
        <p:nvPicPr>
          <p:cNvPr id="9" name="Picture 8">
            <a:extLst>
              <a:ext uri="{FF2B5EF4-FFF2-40B4-BE49-F238E27FC236}">
                <a16:creationId xmlns:a16="http://schemas.microsoft.com/office/drawing/2014/main" id="{5111EEA2-803B-C54D-A928-37239AF4C16D}"/>
              </a:ext>
            </a:extLst>
          </p:cNvPr>
          <p:cNvPicPr>
            <a:picLocks noChangeAspect="1"/>
          </p:cNvPicPr>
          <p:nvPr/>
        </p:nvPicPr>
        <p:blipFill rotWithShape="1">
          <a:blip r:embed="rId4">
            <a:extLst>
              <a:ext uri="{28A0092B-C50C-407E-A947-70E740481C1C}">
                <a14:useLocalDpi xmlns:a14="http://schemas.microsoft.com/office/drawing/2010/main"/>
              </a:ext>
            </a:extLst>
          </a:blip>
          <a:srcRect t="3800" b="2867"/>
          <a:stretch/>
        </p:blipFill>
        <p:spPr>
          <a:xfrm>
            <a:off x="5895636" y="2028234"/>
            <a:ext cx="4694873" cy="3651568"/>
          </a:xfrm>
          <a:prstGeom prst="rect">
            <a:avLst/>
          </a:prstGeom>
        </p:spPr>
      </p:pic>
    </p:spTree>
    <p:extLst>
      <p:ext uri="{BB962C8B-B14F-4D97-AF65-F5344CB8AC3E}">
        <p14:creationId xmlns:p14="http://schemas.microsoft.com/office/powerpoint/2010/main" val="811311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8" name="Straight Arrow Connector 7"/>
          <p:cNvCxnSpPr/>
          <p:nvPr/>
        </p:nvCxnSpPr>
        <p:spPr>
          <a:xfrm flipV="1">
            <a:off x="1867594" y="2588728"/>
            <a:ext cx="8312727" cy="217111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2" name="Slide Number Placeholder 1">
            <a:extLst>
              <a:ext uri="{FF2B5EF4-FFF2-40B4-BE49-F238E27FC236}">
                <a16:creationId xmlns:a16="http://schemas.microsoft.com/office/drawing/2014/main" id="{9EB54211-F6C7-9343-9E99-B8B68DDDEEDC}"/>
              </a:ext>
            </a:extLst>
          </p:cNvPr>
          <p:cNvSpPr>
            <a:spLocks noGrp="1"/>
          </p:cNvSpPr>
          <p:nvPr>
            <p:ph type="sldNum" sz="quarter" idx="4"/>
          </p:nvPr>
        </p:nvSpPr>
        <p:spPr/>
        <p:txBody>
          <a:bodyPr/>
          <a:lstStyle/>
          <a:p>
            <a:pPr defTabSz="685800">
              <a:defRPr/>
            </a:pPr>
            <a:fld id="{9B402786-918C-D846-A5E6-705928AE4161}" type="slidenum">
              <a:rPr lang="en-US">
                <a:solidFill>
                  <a:prstClr val="black">
                    <a:tint val="75000"/>
                  </a:prstClr>
                </a:solidFill>
              </a:rPr>
              <a:pPr defTabSz="685800">
                <a:defRPr/>
              </a:pPr>
              <a:t>3</a:t>
            </a:fld>
            <a:endParaRPr lang="en-US" dirty="0">
              <a:solidFill>
                <a:prstClr val="black">
                  <a:tint val="75000"/>
                </a:prstClr>
              </a:solidFill>
            </a:endParaRPr>
          </a:p>
        </p:txBody>
      </p:sp>
      <p:sp>
        <p:nvSpPr>
          <p:cNvPr id="32" name="Title 1">
            <a:extLst>
              <a:ext uri="{FF2B5EF4-FFF2-40B4-BE49-F238E27FC236}">
                <a16:creationId xmlns:a16="http://schemas.microsoft.com/office/drawing/2014/main" id="{BCD6B6E2-E6D2-5143-8FE8-EF411F0C4290}"/>
              </a:ext>
            </a:extLst>
          </p:cNvPr>
          <p:cNvSpPr>
            <a:spLocks noGrp="1"/>
          </p:cNvSpPr>
          <p:nvPr>
            <p:ph type="title"/>
          </p:nvPr>
        </p:nvSpPr>
        <p:spPr>
          <a:xfrm>
            <a:off x="4709492" y="-29701"/>
            <a:ext cx="5958509" cy="1264498"/>
          </a:xfrm>
        </p:spPr>
        <p:txBody>
          <a:bodyPr>
            <a:normAutofit/>
          </a:bodyPr>
          <a:lstStyle/>
          <a:p>
            <a:r>
              <a:rPr lang="en-US" sz="3200" dirty="0">
                <a:solidFill>
                  <a:srgbClr val="FFC000"/>
                </a:solidFill>
              </a:rPr>
              <a:t>Critical Technology Demonstrations</a:t>
            </a:r>
          </a:p>
        </p:txBody>
      </p:sp>
      <p:sp>
        <p:nvSpPr>
          <p:cNvPr id="7" name="Content Placeholder 7">
            <a:extLst>
              <a:ext uri="{FF2B5EF4-FFF2-40B4-BE49-F238E27FC236}">
                <a16:creationId xmlns:a16="http://schemas.microsoft.com/office/drawing/2014/main" id="{D25701B3-2195-9A4D-A964-91882D5E0D9A}"/>
              </a:ext>
            </a:extLst>
          </p:cNvPr>
          <p:cNvSpPr txBox="1">
            <a:spLocks/>
          </p:cNvSpPr>
          <p:nvPr/>
        </p:nvSpPr>
        <p:spPr>
          <a:xfrm>
            <a:off x="1812175" y="1413792"/>
            <a:ext cx="8706196" cy="524959"/>
          </a:xfrm>
          <a:prstGeom prst="rect">
            <a:avLst/>
          </a:prstGeom>
        </p:spPr>
        <p:txBody>
          <a:bodyPr lIns="137160"/>
          <a:lst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a:lstStyle>
          <a:p>
            <a:pPr marL="0" indent="0" algn="ctr" defTabSz="685800">
              <a:lnSpc>
                <a:spcPct val="110000"/>
              </a:lnSpc>
              <a:buClr>
                <a:srgbClr val="A1D4E7"/>
              </a:buClr>
              <a:buNone/>
              <a:defRPr/>
            </a:pPr>
            <a:r>
              <a:rPr lang="en-US" sz="2400" i="1" dirty="0">
                <a:solidFill>
                  <a:srgbClr val="FFC000"/>
                </a:solidFill>
                <a:latin typeface="Calibri" panose="020F0502020204030204"/>
              </a:rPr>
              <a:t>CGI is an advanced technology demonstrator for future missions that will directly image Earth-like exoplanets.</a:t>
            </a:r>
          </a:p>
        </p:txBody>
      </p:sp>
      <p:grpSp>
        <p:nvGrpSpPr>
          <p:cNvPr id="14" name="Group 13">
            <a:extLst>
              <a:ext uri="{FF2B5EF4-FFF2-40B4-BE49-F238E27FC236}">
                <a16:creationId xmlns:a16="http://schemas.microsoft.com/office/drawing/2014/main" id="{2DC39C0A-C52D-404A-B957-8652D4F37432}"/>
              </a:ext>
            </a:extLst>
          </p:cNvPr>
          <p:cNvGrpSpPr/>
          <p:nvPr/>
        </p:nvGrpSpPr>
        <p:grpSpPr>
          <a:xfrm>
            <a:off x="2941598" y="2894971"/>
            <a:ext cx="1128337" cy="1764452"/>
            <a:chOff x="1324066" y="3131071"/>
            <a:chExt cx="1683850" cy="2042731"/>
          </a:xfrm>
        </p:grpSpPr>
        <p:sp>
          <p:nvSpPr>
            <p:cNvPr id="15" name="TextBox 14">
              <a:extLst>
                <a:ext uri="{FF2B5EF4-FFF2-40B4-BE49-F238E27FC236}">
                  <a16:creationId xmlns:a16="http://schemas.microsoft.com/office/drawing/2014/main" id="{7DFBBAD0-5DFF-3641-8FDE-72C4D3DBEBEC}"/>
                </a:ext>
              </a:extLst>
            </p:cNvPr>
            <p:cNvSpPr txBox="1"/>
            <p:nvPr/>
          </p:nvSpPr>
          <p:spPr>
            <a:xfrm>
              <a:off x="1324066" y="3131071"/>
              <a:ext cx="1683850" cy="801714"/>
            </a:xfrm>
            <a:prstGeom prst="rect">
              <a:avLst/>
            </a:prstGeom>
            <a:noFill/>
          </p:spPr>
          <p:txBody>
            <a:bodyPr wrap="square" lIns="0" rIns="0" rtlCol="0">
              <a:spAutoFit/>
            </a:bodyPr>
            <a:lstStyle/>
            <a:p>
              <a:pPr algn="ctr" defTabSz="685800">
                <a:defRPr/>
              </a:pPr>
              <a:r>
                <a:rPr lang="en-US" sz="975" dirty="0">
                  <a:solidFill>
                    <a:prstClr val="white"/>
                  </a:solidFill>
                  <a:latin typeface="Arial"/>
                </a:rPr>
                <a:t>Autonomous</a:t>
              </a:r>
            </a:p>
            <a:p>
              <a:pPr algn="ctr" defTabSz="685800">
                <a:defRPr/>
              </a:pPr>
              <a:r>
                <a:rPr lang="en-US" sz="975" dirty="0">
                  <a:solidFill>
                    <a:prstClr val="white"/>
                  </a:solidFill>
                  <a:latin typeface="Arial"/>
                </a:rPr>
                <a:t>Ultra-Precise </a:t>
              </a:r>
              <a:r>
                <a:rPr lang="en-US" sz="975" dirty="0" err="1">
                  <a:solidFill>
                    <a:prstClr val="white"/>
                  </a:solidFill>
                  <a:latin typeface="Arial"/>
                </a:rPr>
                <a:t>Wavefront</a:t>
              </a:r>
              <a:r>
                <a:rPr lang="en-US" sz="975" dirty="0">
                  <a:solidFill>
                    <a:prstClr val="white"/>
                  </a:solidFill>
                  <a:latin typeface="Arial"/>
                </a:rPr>
                <a:t> Sensing &amp; Control </a:t>
              </a:r>
            </a:p>
          </p:txBody>
        </p:sp>
        <p:pic>
          <p:nvPicPr>
            <p:cNvPr id="16" name="Picture 15">
              <a:extLst>
                <a:ext uri="{FF2B5EF4-FFF2-40B4-BE49-F238E27FC236}">
                  <a16:creationId xmlns:a16="http://schemas.microsoft.com/office/drawing/2014/main" id="{8F034436-930B-6441-9401-F1C85DC594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3346" y="4037537"/>
              <a:ext cx="1532229" cy="1136265"/>
            </a:xfrm>
            <a:prstGeom prst="rect">
              <a:avLst/>
            </a:prstGeom>
          </p:spPr>
        </p:pic>
      </p:grpSp>
      <p:grpSp>
        <p:nvGrpSpPr>
          <p:cNvPr id="17" name="Group 16">
            <a:extLst>
              <a:ext uri="{FF2B5EF4-FFF2-40B4-BE49-F238E27FC236}">
                <a16:creationId xmlns:a16="http://schemas.microsoft.com/office/drawing/2014/main" id="{049A67FC-FE40-ED46-B7CB-99BCDA3EF420}"/>
              </a:ext>
            </a:extLst>
          </p:cNvPr>
          <p:cNvGrpSpPr/>
          <p:nvPr/>
        </p:nvGrpSpPr>
        <p:grpSpPr>
          <a:xfrm>
            <a:off x="4323783" y="2930093"/>
            <a:ext cx="975078" cy="1350619"/>
            <a:chOff x="2867173" y="3066534"/>
            <a:chExt cx="1300104" cy="1800825"/>
          </a:xfrm>
        </p:grpSpPr>
        <p:sp>
          <p:nvSpPr>
            <p:cNvPr id="18" name="TextBox 17">
              <a:extLst>
                <a:ext uri="{FF2B5EF4-FFF2-40B4-BE49-F238E27FC236}">
                  <a16:creationId xmlns:a16="http://schemas.microsoft.com/office/drawing/2014/main" id="{2BA89C2F-047F-6C44-95AC-DDA5EC3A229F}"/>
                </a:ext>
              </a:extLst>
            </p:cNvPr>
            <p:cNvSpPr txBox="1"/>
            <p:nvPr/>
          </p:nvSpPr>
          <p:spPr>
            <a:xfrm>
              <a:off x="2867173" y="3066534"/>
              <a:ext cx="1300104" cy="723275"/>
            </a:xfrm>
            <a:prstGeom prst="rect">
              <a:avLst/>
            </a:prstGeom>
            <a:noFill/>
          </p:spPr>
          <p:txBody>
            <a:bodyPr wrap="square" lIns="0" rIns="0" rtlCol="0">
              <a:spAutoFit/>
            </a:bodyPr>
            <a:lstStyle/>
            <a:p>
              <a:pPr algn="ctr" defTabSz="685800">
                <a:defRPr/>
              </a:pPr>
              <a:r>
                <a:rPr lang="en-US" sz="975" dirty="0">
                  <a:solidFill>
                    <a:prstClr val="white"/>
                  </a:solidFill>
                  <a:latin typeface="Arial"/>
                </a:rPr>
                <a:t>Large-format Deformable Mirrors</a:t>
              </a:r>
            </a:p>
          </p:txBody>
        </p:sp>
        <p:pic>
          <p:nvPicPr>
            <p:cNvPr id="19" name="Picture 18">
              <a:extLst>
                <a:ext uri="{FF2B5EF4-FFF2-40B4-BE49-F238E27FC236}">
                  <a16:creationId xmlns:a16="http://schemas.microsoft.com/office/drawing/2014/main" id="{EDB39A67-5DD8-234A-9210-EDBFEC693B06}"/>
                </a:ext>
              </a:extLst>
            </p:cNvPr>
            <p:cNvPicPr>
              <a:picLocks noChangeAspect="1"/>
            </p:cNvPicPr>
            <p:nvPr/>
          </p:nvPicPr>
          <p:blipFill rotWithShape="1">
            <a:blip r:embed="rId4">
              <a:extLst>
                <a:ext uri="{28A0092B-C50C-407E-A947-70E740481C1C}">
                  <a14:useLocalDpi xmlns:a14="http://schemas.microsoft.com/office/drawing/2010/main" val="0"/>
                </a:ext>
              </a:extLst>
            </a:blip>
            <a:srcRect r="12681"/>
            <a:stretch/>
          </p:blipFill>
          <p:spPr>
            <a:xfrm>
              <a:off x="3036374" y="3913194"/>
              <a:ext cx="1025441" cy="954165"/>
            </a:xfrm>
            <a:prstGeom prst="rect">
              <a:avLst/>
            </a:prstGeom>
          </p:spPr>
        </p:pic>
      </p:grpSp>
      <p:grpSp>
        <p:nvGrpSpPr>
          <p:cNvPr id="20" name="Group 19">
            <a:extLst>
              <a:ext uri="{FF2B5EF4-FFF2-40B4-BE49-F238E27FC236}">
                <a16:creationId xmlns:a16="http://schemas.microsoft.com/office/drawing/2014/main" id="{E5B15BB7-4755-954D-B479-06ADE5C88885}"/>
              </a:ext>
            </a:extLst>
          </p:cNvPr>
          <p:cNvGrpSpPr/>
          <p:nvPr/>
        </p:nvGrpSpPr>
        <p:grpSpPr>
          <a:xfrm>
            <a:off x="5479987" y="2632835"/>
            <a:ext cx="1109609" cy="3051094"/>
            <a:chOff x="4406193" y="2346067"/>
            <a:chExt cx="1479479" cy="4300963"/>
          </a:xfrm>
        </p:grpSpPr>
        <p:sp>
          <p:nvSpPr>
            <p:cNvPr id="21" name="TextBox 20">
              <a:extLst>
                <a:ext uri="{FF2B5EF4-FFF2-40B4-BE49-F238E27FC236}">
                  <a16:creationId xmlns:a16="http://schemas.microsoft.com/office/drawing/2014/main" id="{77297338-E572-FF4D-A8E7-C6729E9492D4}"/>
                </a:ext>
              </a:extLst>
            </p:cNvPr>
            <p:cNvSpPr txBox="1"/>
            <p:nvPr/>
          </p:nvSpPr>
          <p:spPr>
            <a:xfrm>
              <a:off x="4412686" y="2346067"/>
              <a:ext cx="1466490" cy="764671"/>
            </a:xfrm>
            <a:prstGeom prst="rect">
              <a:avLst/>
            </a:prstGeom>
            <a:noFill/>
          </p:spPr>
          <p:txBody>
            <a:bodyPr wrap="square" lIns="0" rIns="0" rtlCol="0">
              <a:spAutoFit/>
            </a:bodyPr>
            <a:lstStyle/>
            <a:p>
              <a:pPr algn="ctr" defTabSz="685800">
                <a:defRPr/>
              </a:pPr>
              <a:r>
                <a:rPr lang="en-US" sz="975" dirty="0">
                  <a:solidFill>
                    <a:prstClr val="white"/>
                  </a:solidFill>
                  <a:latin typeface="Arial"/>
                </a:rPr>
                <a:t>High-contrast Coronagraph Masks</a:t>
              </a:r>
            </a:p>
          </p:txBody>
        </p:sp>
        <p:grpSp>
          <p:nvGrpSpPr>
            <p:cNvPr id="22" name="Group 21">
              <a:extLst>
                <a:ext uri="{FF2B5EF4-FFF2-40B4-BE49-F238E27FC236}">
                  <a16:creationId xmlns:a16="http://schemas.microsoft.com/office/drawing/2014/main" id="{0C2C326B-1070-C848-AD64-7CFD1C9EE170}"/>
                </a:ext>
              </a:extLst>
            </p:cNvPr>
            <p:cNvGrpSpPr/>
            <p:nvPr/>
          </p:nvGrpSpPr>
          <p:grpSpPr>
            <a:xfrm>
              <a:off x="4406193" y="3155828"/>
              <a:ext cx="1479479" cy="3491202"/>
              <a:chOff x="4505769" y="3155828"/>
              <a:chExt cx="1479479" cy="3491202"/>
            </a:xfrm>
          </p:grpSpPr>
          <p:pic>
            <p:nvPicPr>
              <p:cNvPr id="23" name="Picture 22">
                <a:extLst>
                  <a:ext uri="{FF2B5EF4-FFF2-40B4-BE49-F238E27FC236}">
                    <a16:creationId xmlns:a16="http://schemas.microsoft.com/office/drawing/2014/main" id="{C1D8FBA3-EA56-074A-9722-AAC01980AD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508148" y="4422653"/>
                <a:ext cx="3474720" cy="941070"/>
              </a:xfrm>
              <a:prstGeom prst="rect">
                <a:avLst/>
              </a:prstGeom>
            </p:spPr>
          </p:pic>
          <p:pic>
            <p:nvPicPr>
              <p:cNvPr id="24" name="Picture 3">
                <a:extLst>
                  <a:ext uri="{FF2B5EF4-FFF2-40B4-BE49-F238E27FC236}">
                    <a16:creationId xmlns:a16="http://schemas.microsoft.com/office/drawing/2014/main" id="{F951B665-B047-5A4D-81C1-6CCEBBB4BADE}"/>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7091"/>
              <a:stretch/>
            </p:blipFill>
            <p:spPr bwMode="auto">
              <a:xfrm>
                <a:off x="4581835" y="4134219"/>
                <a:ext cx="1313713" cy="115459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5" name="Rectangle 24">
                <a:extLst>
                  <a:ext uri="{FF2B5EF4-FFF2-40B4-BE49-F238E27FC236}">
                    <a16:creationId xmlns:a16="http://schemas.microsoft.com/office/drawing/2014/main" id="{9E741A1E-7D33-1C43-A4E7-FEF400A69DE2}"/>
                  </a:ext>
                </a:extLst>
              </p:cNvPr>
              <p:cNvSpPr/>
              <p:nvPr/>
            </p:nvSpPr>
            <p:spPr>
              <a:xfrm>
                <a:off x="4505769" y="5145552"/>
                <a:ext cx="1479479" cy="1501478"/>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050" dirty="0">
                  <a:solidFill>
                    <a:prstClr val="white">
                      <a:lumMod val="65000"/>
                      <a:lumOff val="35000"/>
                    </a:prstClr>
                  </a:solidFill>
                  <a:latin typeface="Arial"/>
                </a:endParaRPr>
              </a:p>
            </p:txBody>
          </p:sp>
        </p:grpSp>
      </p:grpSp>
      <p:sp>
        <p:nvSpPr>
          <p:cNvPr id="26" name="TextBox 25">
            <a:extLst>
              <a:ext uri="{FF2B5EF4-FFF2-40B4-BE49-F238E27FC236}">
                <a16:creationId xmlns:a16="http://schemas.microsoft.com/office/drawing/2014/main" id="{723640C3-B988-0C44-B8F9-E8E1CC7047C6}"/>
              </a:ext>
            </a:extLst>
          </p:cNvPr>
          <p:cNvSpPr txBox="1"/>
          <p:nvPr/>
        </p:nvSpPr>
        <p:spPr>
          <a:xfrm>
            <a:off x="1524001" y="5215522"/>
            <a:ext cx="9109213" cy="1504130"/>
          </a:xfrm>
          <a:prstGeom prst="rect">
            <a:avLst/>
          </a:prstGeom>
          <a:noFill/>
        </p:spPr>
        <p:txBody>
          <a:bodyPr wrap="square" lIns="0" rIns="0" rtlCol="0">
            <a:spAutoFit/>
          </a:bodyPr>
          <a:lstStyle/>
          <a:p>
            <a:pPr marL="514350" lvl="1" indent="-171450" defTabSz="685800">
              <a:lnSpc>
                <a:spcPct val="110000"/>
              </a:lnSpc>
              <a:buFont typeface="Arial" panose="020B0604020202020204" pitchFamily="34" charset="0"/>
              <a:buChar char="•"/>
              <a:defRPr/>
            </a:pPr>
            <a:r>
              <a:rPr lang="en-US" dirty="0">
                <a:solidFill>
                  <a:srgbClr val="FFC000"/>
                </a:solidFill>
                <a:latin typeface="Calibri" panose="020F0502020204030204"/>
              </a:rPr>
              <a:t>CGI will be the first space-based demonstration of technologies that will be needed to image and characterize rocky planets in the habitable zones of nearby stars.</a:t>
            </a:r>
          </a:p>
          <a:p>
            <a:pPr marL="514350" lvl="1" indent="-171450" defTabSz="685800">
              <a:lnSpc>
                <a:spcPct val="110000"/>
              </a:lnSpc>
              <a:buFont typeface="Arial" panose="020B0604020202020204" pitchFamily="34" charset="0"/>
              <a:buChar char="•"/>
              <a:defRPr/>
            </a:pPr>
            <a:r>
              <a:rPr lang="en-US" dirty="0">
                <a:solidFill>
                  <a:srgbClr val="FFC000"/>
                </a:solidFill>
                <a:latin typeface="Calibri" panose="020F0502020204030204"/>
              </a:rPr>
              <a:t>CGI is a direct predecessor to future missions such as </a:t>
            </a:r>
            <a:r>
              <a:rPr lang="en-US" dirty="0" err="1">
                <a:solidFill>
                  <a:srgbClr val="FFC000"/>
                </a:solidFill>
                <a:latin typeface="Calibri" panose="020F0502020204030204"/>
              </a:rPr>
              <a:t>HabEx</a:t>
            </a:r>
            <a:r>
              <a:rPr lang="en-US" dirty="0">
                <a:solidFill>
                  <a:srgbClr val="FFC000"/>
                </a:solidFill>
                <a:latin typeface="Calibri" panose="020F0502020204030204"/>
              </a:rPr>
              <a:t> and LUVOIR missions, and is a </a:t>
            </a:r>
            <a:r>
              <a:rPr lang="en-US" i="1" dirty="0">
                <a:solidFill>
                  <a:srgbClr val="FFC000"/>
                </a:solidFill>
                <a:latin typeface="Calibri"/>
              </a:rPr>
              <a:t>crucial</a:t>
            </a:r>
            <a:r>
              <a:rPr lang="en-US" dirty="0">
                <a:solidFill>
                  <a:srgbClr val="FFC000"/>
                </a:solidFill>
                <a:latin typeface="Calibri" panose="020F0502020204030204"/>
              </a:rPr>
              <a:t> step in the exploration of Sun-like planetary systems</a:t>
            </a:r>
          </a:p>
          <a:p>
            <a:pPr marL="514350" lvl="1" indent="-171450" defTabSz="685800">
              <a:lnSpc>
                <a:spcPct val="110000"/>
              </a:lnSpc>
              <a:buFont typeface="Arial" panose="020B0604020202020204" pitchFamily="34" charset="0"/>
              <a:buChar char="•"/>
              <a:defRPr/>
            </a:pPr>
            <a:endParaRPr lang="en-US" sz="1200" dirty="0">
              <a:solidFill>
                <a:srgbClr val="FFC000"/>
              </a:solidFill>
              <a:latin typeface="Calibri" panose="020F0502020204030204"/>
            </a:endParaRPr>
          </a:p>
        </p:txBody>
      </p:sp>
      <p:grpSp>
        <p:nvGrpSpPr>
          <p:cNvPr id="27" name="Group 26">
            <a:extLst>
              <a:ext uri="{FF2B5EF4-FFF2-40B4-BE49-F238E27FC236}">
                <a16:creationId xmlns:a16="http://schemas.microsoft.com/office/drawing/2014/main" id="{4D6103C0-61B5-9447-A094-90CDD5BF1652}"/>
              </a:ext>
            </a:extLst>
          </p:cNvPr>
          <p:cNvGrpSpPr/>
          <p:nvPr/>
        </p:nvGrpSpPr>
        <p:grpSpPr>
          <a:xfrm>
            <a:off x="8071412" y="2514575"/>
            <a:ext cx="829505" cy="1778504"/>
            <a:chOff x="7696688" y="2073514"/>
            <a:chExt cx="1133542" cy="2371338"/>
          </a:xfrm>
        </p:grpSpPr>
        <p:sp>
          <p:nvSpPr>
            <p:cNvPr id="28" name="TextBox 27">
              <a:extLst>
                <a:ext uri="{FF2B5EF4-FFF2-40B4-BE49-F238E27FC236}">
                  <a16:creationId xmlns:a16="http://schemas.microsoft.com/office/drawing/2014/main" id="{68A5A185-F991-3E4C-B3FB-5B15BC245F81}"/>
                </a:ext>
              </a:extLst>
            </p:cNvPr>
            <p:cNvSpPr txBox="1"/>
            <p:nvPr/>
          </p:nvSpPr>
          <p:spPr>
            <a:xfrm>
              <a:off x="7696688" y="2073514"/>
              <a:ext cx="1133542" cy="523220"/>
            </a:xfrm>
            <a:prstGeom prst="rect">
              <a:avLst/>
            </a:prstGeom>
            <a:noFill/>
          </p:spPr>
          <p:txBody>
            <a:bodyPr wrap="square" lIns="0" rIns="0" rtlCol="0">
              <a:spAutoFit/>
            </a:bodyPr>
            <a:lstStyle/>
            <a:p>
              <a:pPr algn="ctr" defTabSz="685800">
                <a:defRPr/>
              </a:pPr>
              <a:r>
                <a:rPr lang="en-US" sz="975" dirty="0">
                  <a:solidFill>
                    <a:prstClr val="white"/>
                  </a:solidFill>
                  <a:latin typeface="Arial"/>
                </a:rPr>
                <a:t>Data Post-</a:t>
              </a:r>
            </a:p>
            <a:p>
              <a:pPr algn="ctr" defTabSz="685800">
                <a:defRPr/>
              </a:pPr>
              <a:r>
                <a:rPr lang="en-US" sz="975" dirty="0">
                  <a:solidFill>
                    <a:prstClr val="white"/>
                  </a:solidFill>
                  <a:latin typeface="Arial"/>
                </a:rPr>
                <a:t>Processing</a:t>
              </a:r>
            </a:p>
          </p:txBody>
        </p:sp>
        <p:pic>
          <p:nvPicPr>
            <p:cNvPr id="29" name="Picture 28">
              <a:extLst>
                <a:ext uri="{FF2B5EF4-FFF2-40B4-BE49-F238E27FC236}">
                  <a16:creationId xmlns:a16="http://schemas.microsoft.com/office/drawing/2014/main" id="{CDC7864C-8A56-B841-AE11-C031A47954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7784" y="2533912"/>
              <a:ext cx="918616" cy="918616"/>
            </a:xfrm>
            <a:prstGeom prst="rect">
              <a:avLst/>
            </a:prstGeom>
          </p:spPr>
        </p:pic>
        <p:pic>
          <p:nvPicPr>
            <p:cNvPr id="30" name="Picture 29">
              <a:extLst>
                <a:ext uri="{FF2B5EF4-FFF2-40B4-BE49-F238E27FC236}">
                  <a16:creationId xmlns:a16="http://schemas.microsoft.com/office/drawing/2014/main" id="{2946B7C2-CDAB-9E4A-AB0E-8425EBBBEB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6809" y="3531206"/>
              <a:ext cx="907575" cy="913646"/>
            </a:xfrm>
            <a:prstGeom prst="rect">
              <a:avLst/>
            </a:prstGeom>
          </p:spPr>
        </p:pic>
      </p:grpSp>
      <p:sp>
        <p:nvSpPr>
          <p:cNvPr id="5" name="Down Arrow 4">
            <a:extLst>
              <a:ext uri="{FF2B5EF4-FFF2-40B4-BE49-F238E27FC236}">
                <a16:creationId xmlns:a16="http://schemas.microsoft.com/office/drawing/2014/main" id="{93172E97-DD8F-A14D-844D-C33F64ED1DE3}"/>
              </a:ext>
            </a:extLst>
          </p:cNvPr>
          <p:cNvSpPr/>
          <p:nvPr/>
        </p:nvSpPr>
        <p:spPr>
          <a:xfrm flipH="1">
            <a:off x="9089590" y="3366845"/>
            <a:ext cx="120856" cy="132428"/>
          </a:xfrm>
          <a:prstGeom prst="downArrow">
            <a:avLst/>
          </a:prstGeom>
          <a:solidFill>
            <a:schemeClr val="bg1">
              <a:alpha val="4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685800">
              <a:defRPr/>
            </a:pPr>
            <a:endParaRPr lang="en-US" sz="1350">
              <a:solidFill>
                <a:srgbClr val="FF0000"/>
              </a:solidFill>
              <a:latin typeface="Calibri" panose="020F0502020204030204"/>
            </a:endParaRPr>
          </a:p>
        </p:txBody>
      </p:sp>
      <p:grpSp>
        <p:nvGrpSpPr>
          <p:cNvPr id="3" name="Group 2">
            <a:extLst>
              <a:ext uri="{FF2B5EF4-FFF2-40B4-BE49-F238E27FC236}">
                <a16:creationId xmlns:a16="http://schemas.microsoft.com/office/drawing/2014/main" id="{17D28401-3EFD-F04D-96AD-3D379167332D}"/>
              </a:ext>
            </a:extLst>
          </p:cNvPr>
          <p:cNvGrpSpPr/>
          <p:nvPr/>
        </p:nvGrpSpPr>
        <p:grpSpPr>
          <a:xfrm>
            <a:off x="6931328" y="2619994"/>
            <a:ext cx="973143" cy="1538388"/>
            <a:chOff x="7815990" y="2088291"/>
            <a:chExt cx="1297524" cy="2051184"/>
          </a:xfrm>
        </p:grpSpPr>
        <p:sp>
          <p:nvSpPr>
            <p:cNvPr id="13" name="TextBox 12">
              <a:extLst>
                <a:ext uri="{FF2B5EF4-FFF2-40B4-BE49-F238E27FC236}">
                  <a16:creationId xmlns:a16="http://schemas.microsoft.com/office/drawing/2014/main" id="{45A4C005-4DB2-9346-B854-F3AE334F5DAA}"/>
                </a:ext>
              </a:extLst>
            </p:cNvPr>
            <p:cNvSpPr txBox="1"/>
            <p:nvPr/>
          </p:nvSpPr>
          <p:spPr>
            <a:xfrm>
              <a:off x="7815990" y="2088291"/>
              <a:ext cx="1297524" cy="923329"/>
            </a:xfrm>
            <a:prstGeom prst="rect">
              <a:avLst/>
            </a:prstGeom>
            <a:noFill/>
          </p:spPr>
          <p:txBody>
            <a:bodyPr wrap="square" lIns="0" rIns="0" rtlCol="0">
              <a:spAutoFit/>
            </a:bodyPr>
            <a:lstStyle/>
            <a:p>
              <a:pPr algn="ctr" defTabSz="685800">
                <a:defRPr/>
              </a:pPr>
              <a:r>
                <a:rPr lang="en-US" sz="975" dirty="0">
                  <a:solidFill>
                    <a:prstClr val="white"/>
                  </a:solidFill>
                  <a:latin typeface="Arial"/>
                </a:rPr>
                <a:t>Ultra-low noise photon counting EMCCD Detectors </a:t>
              </a:r>
            </a:p>
          </p:txBody>
        </p:sp>
        <p:pic>
          <p:nvPicPr>
            <p:cNvPr id="35" name="Picture 34">
              <a:extLst>
                <a:ext uri="{FF2B5EF4-FFF2-40B4-BE49-F238E27FC236}">
                  <a16:creationId xmlns:a16="http://schemas.microsoft.com/office/drawing/2014/main" id="{5E7F9E70-7087-6C49-9DE2-8DD7C3B25929}"/>
                </a:ext>
              </a:extLst>
            </p:cNvPr>
            <p:cNvPicPr>
              <a:picLocks noChangeAspect="1"/>
            </p:cNvPicPr>
            <p:nvPr/>
          </p:nvPicPr>
          <p:blipFill rotWithShape="1">
            <a:blip r:embed="rId9"/>
            <a:srcRect l="21891" t="15317" r="23389" b="43642"/>
            <a:stretch/>
          </p:blipFill>
          <p:spPr>
            <a:xfrm>
              <a:off x="7948000" y="3080644"/>
              <a:ext cx="1058831" cy="1058831"/>
            </a:xfrm>
            <a:prstGeom prst="rect">
              <a:avLst/>
            </a:prstGeom>
            <a:ln>
              <a:noFill/>
            </a:ln>
            <a:effectLst>
              <a:outerShdw blurRad="292100" dist="139700" dir="2700000" algn="tl" rotWithShape="0">
                <a:srgbClr val="333333">
                  <a:alpha val="65000"/>
                </a:srgbClr>
              </a:outerShdw>
            </a:effectLst>
          </p:spPr>
        </p:pic>
      </p:grpSp>
      <p:sp>
        <p:nvSpPr>
          <p:cNvPr id="31" name="TextBox 30">
            <a:extLst>
              <a:ext uri="{FF2B5EF4-FFF2-40B4-BE49-F238E27FC236}">
                <a16:creationId xmlns:a16="http://schemas.microsoft.com/office/drawing/2014/main" id="{E6C54503-1B35-E845-975C-987096C8A29B}"/>
              </a:ext>
            </a:extLst>
          </p:cNvPr>
          <p:cNvSpPr txBox="1"/>
          <p:nvPr/>
        </p:nvSpPr>
        <p:spPr>
          <a:xfrm>
            <a:off x="7850737" y="4347664"/>
            <a:ext cx="2719419" cy="307777"/>
          </a:xfrm>
          <a:prstGeom prst="rect">
            <a:avLst/>
          </a:prstGeom>
          <a:noFill/>
        </p:spPr>
        <p:txBody>
          <a:bodyPr wrap="square" rtlCol="0">
            <a:spAutoFit/>
          </a:bodyPr>
          <a:lstStyle/>
          <a:p>
            <a:pPr algn="r" defTabSz="457200">
              <a:defRPr/>
            </a:pPr>
            <a:r>
              <a:rPr lang="en-US" sz="1400" i="1" dirty="0">
                <a:solidFill>
                  <a:srgbClr val="00B0F0"/>
                </a:solidFill>
                <a:latin typeface="Calibri"/>
              </a:rPr>
              <a:t>Bertrand </a:t>
            </a:r>
            <a:r>
              <a:rPr lang="en-US" sz="1400" i="1" dirty="0" err="1">
                <a:solidFill>
                  <a:srgbClr val="00B0F0"/>
                </a:solidFill>
                <a:latin typeface="Calibri"/>
              </a:rPr>
              <a:t>Mennesson</a:t>
            </a:r>
            <a:r>
              <a:rPr lang="en-US" sz="1400" i="1" dirty="0">
                <a:solidFill>
                  <a:srgbClr val="00B0F0"/>
                </a:solidFill>
                <a:latin typeface="Calibri"/>
              </a:rPr>
              <a:t> (JPL)</a:t>
            </a:r>
          </a:p>
        </p:txBody>
      </p:sp>
    </p:spTree>
    <p:extLst>
      <p:ext uri="{BB962C8B-B14F-4D97-AF65-F5344CB8AC3E}">
        <p14:creationId xmlns:p14="http://schemas.microsoft.com/office/powerpoint/2010/main" val="3579952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solidFill>
                  <a:srgbClr val="FFC000"/>
                </a:solidFill>
              </a:rPr>
              <a:t>CGI Science Themes</a:t>
            </a:r>
          </a:p>
        </p:txBody>
      </p:sp>
      <p:sp>
        <p:nvSpPr>
          <p:cNvPr id="5" name="Slide Number Placeholder 4"/>
          <p:cNvSpPr>
            <a:spLocks noGrp="1"/>
          </p:cNvSpPr>
          <p:nvPr>
            <p:ph type="sldNum" sz="quarter" idx="12"/>
          </p:nvPr>
        </p:nvSpPr>
        <p:spPr/>
        <p:txBody>
          <a:bodyPr/>
          <a:lstStyle/>
          <a:p>
            <a:pPr defTabSz="457200"/>
            <a:fld id="{B98F9279-7101-45AC-B135-C417C5F7337B}" type="slidenum">
              <a:rPr lang="en-US">
                <a:solidFill>
                  <a:prstClr val="black">
                    <a:tint val="75000"/>
                  </a:prstClr>
                </a:solidFill>
                <a:latin typeface="Calibri"/>
              </a:rPr>
              <a:pPr defTabSz="457200"/>
              <a:t>4</a:t>
            </a:fld>
            <a:endParaRPr lang="en-US" dirty="0">
              <a:solidFill>
                <a:prstClr val="black">
                  <a:tint val="75000"/>
                </a:prstClr>
              </a:solidFill>
              <a:latin typeface="Calibri"/>
            </a:endParaRPr>
          </a:p>
        </p:txBody>
      </p:sp>
      <p:pic>
        <p:nvPicPr>
          <p:cNvPr id="24" name="Content Placeholder 6">
            <a:extLst>
              <a:ext uri="{FF2B5EF4-FFF2-40B4-BE49-F238E27FC236}">
                <a16:creationId xmlns:a16="http://schemas.microsoft.com/office/drawing/2014/main" id="{3E4B9BEC-AC96-8F45-AD45-4927C6ADEF72}"/>
              </a:ext>
            </a:extLst>
          </p:cNvPr>
          <p:cNvPicPr>
            <a:picLocks noChangeAspect="1"/>
          </p:cNvPicPr>
          <p:nvPr/>
        </p:nvPicPr>
        <p:blipFill>
          <a:blip r:embed="rId3"/>
          <a:stretch>
            <a:fillRect/>
          </a:stretch>
        </p:blipFill>
        <p:spPr>
          <a:xfrm>
            <a:off x="4830872" y="2185284"/>
            <a:ext cx="2615790" cy="2312061"/>
          </a:xfrm>
          <a:prstGeom prst="rect">
            <a:avLst/>
          </a:prstGeom>
        </p:spPr>
      </p:pic>
      <p:pic>
        <p:nvPicPr>
          <p:cNvPr id="21" name="Picture 20">
            <a:extLst>
              <a:ext uri="{FF2B5EF4-FFF2-40B4-BE49-F238E27FC236}">
                <a16:creationId xmlns:a16="http://schemas.microsoft.com/office/drawing/2014/main" id="{1333F8C9-797E-0840-8C46-3F5E45551D68}"/>
              </a:ext>
            </a:extLst>
          </p:cNvPr>
          <p:cNvPicPr>
            <a:picLocks noChangeAspect="1"/>
          </p:cNvPicPr>
          <p:nvPr/>
        </p:nvPicPr>
        <p:blipFill>
          <a:blip r:embed="rId4"/>
          <a:stretch>
            <a:fillRect/>
          </a:stretch>
        </p:blipFill>
        <p:spPr>
          <a:xfrm>
            <a:off x="7746724" y="1730557"/>
            <a:ext cx="2798514" cy="1923979"/>
          </a:xfrm>
          <a:prstGeom prst="rect">
            <a:avLst/>
          </a:prstGeom>
        </p:spPr>
      </p:pic>
      <p:sp>
        <p:nvSpPr>
          <p:cNvPr id="17" name="TextBox 16">
            <a:extLst>
              <a:ext uri="{FF2B5EF4-FFF2-40B4-BE49-F238E27FC236}">
                <a16:creationId xmlns:a16="http://schemas.microsoft.com/office/drawing/2014/main" id="{958CFC85-1E42-154D-B44A-4AB9B452426A}"/>
              </a:ext>
            </a:extLst>
          </p:cNvPr>
          <p:cNvSpPr txBox="1"/>
          <p:nvPr/>
        </p:nvSpPr>
        <p:spPr>
          <a:xfrm>
            <a:off x="1730637" y="769851"/>
            <a:ext cx="2839649" cy="923330"/>
          </a:xfrm>
          <a:prstGeom prst="rect">
            <a:avLst/>
          </a:prstGeom>
          <a:noFill/>
        </p:spPr>
        <p:txBody>
          <a:bodyPr wrap="square" lIns="0" rIns="0" rtlCol="0">
            <a:spAutoFit/>
          </a:bodyPr>
          <a:lstStyle/>
          <a:p>
            <a:pPr algn="ctr" defTabSz="457200"/>
            <a:r>
              <a:rPr lang="en-US" b="1" dirty="0">
                <a:solidFill>
                  <a:srgbClr val="EFDB91"/>
                </a:solidFill>
                <a:latin typeface="Calibri"/>
              </a:rPr>
              <a:t>Self-luminous,</a:t>
            </a:r>
          </a:p>
          <a:p>
            <a:pPr algn="ctr" defTabSz="457200"/>
            <a:r>
              <a:rPr lang="en-US" b="1" dirty="0">
                <a:solidFill>
                  <a:srgbClr val="EFDB91"/>
                </a:solidFill>
                <a:latin typeface="Calibri"/>
              </a:rPr>
              <a:t>Young Super </a:t>
            </a:r>
            <a:r>
              <a:rPr lang="en-US" b="1" dirty="0" err="1">
                <a:solidFill>
                  <a:srgbClr val="EFDB91"/>
                </a:solidFill>
                <a:latin typeface="Calibri"/>
              </a:rPr>
              <a:t>Jupiters</a:t>
            </a:r>
            <a:r>
              <a:rPr lang="en-US" b="1" dirty="0">
                <a:solidFill>
                  <a:srgbClr val="EFDB91"/>
                </a:solidFill>
                <a:latin typeface="Calibri"/>
              </a:rPr>
              <a:t>:</a:t>
            </a:r>
          </a:p>
          <a:p>
            <a:pPr algn="ctr" defTabSz="457200"/>
            <a:r>
              <a:rPr lang="en-US" b="1" dirty="0">
                <a:solidFill>
                  <a:srgbClr val="EFDB91"/>
                </a:solidFill>
                <a:latin typeface="Calibri"/>
              </a:rPr>
              <a:t>Atmospheric Properties</a:t>
            </a:r>
          </a:p>
        </p:txBody>
      </p:sp>
      <p:sp>
        <p:nvSpPr>
          <p:cNvPr id="22" name="TextBox 21">
            <a:extLst>
              <a:ext uri="{FF2B5EF4-FFF2-40B4-BE49-F238E27FC236}">
                <a16:creationId xmlns:a16="http://schemas.microsoft.com/office/drawing/2014/main" id="{B34A7E66-DEE9-EB45-95ED-2EE2C047EB30}"/>
              </a:ext>
            </a:extLst>
          </p:cNvPr>
          <p:cNvSpPr txBox="1"/>
          <p:nvPr/>
        </p:nvSpPr>
        <p:spPr>
          <a:xfrm>
            <a:off x="1885245" y="4056915"/>
            <a:ext cx="2511231" cy="923330"/>
          </a:xfrm>
          <a:prstGeom prst="rect">
            <a:avLst/>
          </a:prstGeom>
          <a:noFill/>
        </p:spPr>
        <p:txBody>
          <a:bodyPr wrap="square" lIns="0" rIns="0" rtlCol="0">
            <a:spAutoFit/>
          </a:bodyPr>
          <a:lstStyle/>
          <a:p>
            <a:pPr algn="ctr" defTabSz="457200"/>
            <a:r>
              <a:rPr lang="en-US" b="1" dirty="0">
                <a:solidFill>
                  <a:srgbClr val="EFDB91"/>
                </a:solidFill>
                <a:latin typeface="Calibri"/>
              </a:rPr>
              <a:t>Mature Jupiter Analogues in Reflected Light:</a:t>
            </a:r>
          </a:p>
          <a:p>
            <a:pPr algn="ctr" defTabSz="457200"/>
            <a:r>
              <a:rPr lang="en-US" b="1" dirty="0">
                <a:solidFill>
                  <a:srgbClr val="EFDB91"/>
                </a:solidFill>
                <a:latin typeface="Calibri"/>
              </a:rPr>
              <a:t>Atmospheric Properties</a:t>
            </a:r>
          </a:p>
        </p:txBody>
      </p:sp>
      <p:sp>
        <p:nvSpPr>
          <p:cNvPr id="25" name="TextBox 24">
            <a:extLst>
              <a:ext uri="{FF2B5EF4-FFF2-40B4-BE49-F238E27FC236}">
                <a16:creationId xmlns:a16="http://schemas.microsoft.com/office/drawing/2014/main" id="{7E63C326-4222-FB4E-B215-0DFB5860DA23}"/>
              </a:ext>
            </a:extLst>
          </p:cNvPr>
          <p:cNvSpPr txBox="1"/>
          <p:nvPr/>
        </p:nvSpPr>
        <p:spPr>
          <a:xfrm>
            <a:off x="7701228" y="1290612"/>
            <a:ext cx="2781037" cy="369332"/>
          </a:xfrm>
          <a:prstGeom prst="rect">
            <a:avLst/>
          </a:prstGeom>
          <a:noFill/>
        </p:spPr>
        <p:txBody>
          <a:bodyPr wrap="square" lIns="0" rIns="0" rtlCol="0">
            <a:spAutoFit/>
          </a:bodyPr>
          <a:lstStyle/>
          <a:p>
            <a:pPr algn="ctr" defTabSz="457200"/>
            <a:r>
              <a:rPr lang="en-US" b="1" dirty="0">
                <a:solidFill>
                  <a:srgbClr val="EFDB91"/>
                </a:solidFill>
                <a:latin typeface="Calibri"/>
              </a:rPr>
              <a:t>Blind Searches for Exoplanets</a:t>
            </a:r>
          </a:p>
        </p:txBody>
      </p:sp>
      <p:sp>
        <p:nvSpPr>
          <p:cNvPr id="26" name="TextBox 25">
            <a:extLst>
              <a:ext uri="{FF2B5EF4-FFF2-40B4-BE49-F238E27FC236}">
                <a16:creationId xmlns:a16="http://schemas.microsoft.com/office/drawing/2014/main" id="{9F38FBB3-1F1F-5E4B-B363-0489829D080B}"/>
              </a:ext>
            </a:extLst>
          </p:cNvPr>
          <p:cNvSpPr txBox="1"/>
          <p:nvPr/>
        </p:nvSpPr>
        <p:spPr>
          <a:xfrm>
            <a:off x="4926213" y="972091"/>
            <a:ext cx="2425111" cy="1200329"/>
          </a:xfrm>
          <a:prstGeom prst="rect">
            <a:avLst/>
          </a:prstGeom>
          <a:noFill/>
        </p:spPr>
        <p:txBody>
          <a:bodyPr wrap="square" lIns="0" rIns="0" rtlCol="0">
            <a:spAutoFit/>
          </a:bodyPr>
          <a:lstStyle/>
          <a:p>
            <a:pPr algn="ctr" defTabSz="457200"/>
            <a:r>
              <a:rPr lang="en-US" b="1" dirty="0">
                <a:solidFill>
                  <a:srgbClr val="EFDB91"/>
                </a:solidFill>
                <a:latin typeface="Calibri"/>
              </a:rPr>
              <a:t>Circumstellar disks: </a:t>
            </a:r>
          </a:p>
          <a:p>
            <a:pPr algn="ctr" defTabSz="457200"/>
            <a:r>
              <a:rPr lang="en-US" b="1" dirty="0">
                <a:solidFill>
                  <a:srgbClr val="EFDB91"/>
                </a:solidFill>
                <a:latin typeface="Calibri"/>
              </a:rPr>
              <a:t>Protoplanetary (young)</a:t>
            </a:r>
          </a:p>
          <a:p>
            <a:pPr algn="ctr" defTabSz="457200"/>
            <a:r>
              <a:rPr lang="en-US" b="1" dirty="0">
                <a:solidFill>
                  <a:srgbClr val="EFDB91"/>
                </a:solidFill>
                <a:latin typeface="Calibri"/>
              </a:rPr>
              <a:t>Debris (mature)</a:t>
            </a:r>
          </a:p>
          <a:p>
            <a:pPr algn="ctr" defTabSz="457200"/>
            <a:r>
              <a:rPr lang="en-US" b="1" dirty="0">
                <a:solidFill>
                  <a:srgbClr val="EFDB91"/>
                </a:solidFill>
                <a:latin typeface="Calibri"/>
              </a:rPr>
              <a:t>Exozodi (mature, HZ)</a:t>
            </a:r>
          </a:p>
        </p:txBody>
      </p:sp>
      <p:sp>
        <p:nvSpPr>
          <p:cNvPr id="27" name="TextBox 26">
            <a:extLst>
              <a:ext uri="{FF2B5EF4-FFF2-40B4-BE49-F238E27FC236}">
                <a16:creationId xmlns:a16="http://schemas.microsoft.com/office/drawing/2014/main" id="{77F7D7FD-2539-5147-976E-77B8604751C6}"/>
              </a:ext>
            </a:extLst>
          </p:cNvPr>
          <p:cNvSpPr txBox="1"/>
          <p:nvPr/>
        </p:nvSpPr>
        <p:spPr>
          <a:xfrm>
            <a:off x="7746724" y="4491077"/>
            <a:ext cx="2676649" cy="646331"/>
          </a:xfrm>
          <a:prstGeom prst="rect">
            <a:avLst/>
          </a:prstGeom>
          <a:noFill/>
        </p:spPr>
        <p:txBody>
          <a:bodyPr wrap="square" lIns="0" rIns="0" rtlCol="0">
            <a:spAutoFit/>
          </a:bodyPr>
          <a:lstStyle/>
          <a:p>
            <a:pPr algn="ctr" defTabSz="457200"/>
            <a:r>
              <a:rPr lang="en-US" b="1" dirty="0">
                <a:solidFill>
                  <a:srgbClr val="EFDB91"/>
                </a:solidFill>
                <a:latin typeface="Calibri"/>
              </a:rPr>
              <a:t>Orbital Solution and</a:t>
            </a:r>
            <a:br>
              <a:rPr lang="en-US" b="1" dirty="0">
                <a:solidFill>
                  <a:srgbClr val="EFDB91"/>
                </a:solidFill>
                <a:latin typeface="Calibri"/>
              </a:rPr>
            </a:br>
            <a:r>
              <a:rPr lang="en-US" b="1" dirty="0">
                <a:solidFill>
                  <a:srgbClr val="EFDB91"/>
                </a:solidFill>
                <a:latin typeface="Calibri"/>
              </a:rPr>
              <a:t>Mass Measurement</a:t>
            </a:r>
          </a:p>
        </p:txBody>
      </p:sp>
      <p:sp>
        <p:nvSpPr>
          <p:cNvPr id="16" name="TextBox 15">
            <a:extLst>
              <a:ext uri="{FF2B5EF4-FFF2-40B4-BE49-F238E27FC236}">
                <a16:creationId xmlns:a16="http://schemas.microsoft.com/office/drawing/2014/main" id="{26835F33-7075-BC4E-A976-684075BA3C68}"/>
              </a:ext>
            </a:extLst>
          </p:cNvPr>
          <p:cNvSpPr txBox="1"/>
          <p:nvPr/>
        </p:nvSpPr>
        <p:spPr>
          <a:xfrm>
            <a:off x="2424696" y="3714648"/>
            <a:ext cx="1432326" cy="261610"/>
          </a:xfrm>
          <a:prstGeom prst="rect">
            <a:avLst/>
          </a:prstGeom>
          <a:noFill/>
        </p:spPr>
        <p:txBody>
          <a:bodyPr wrap="square" rtlCol="0">
            <a:spAutoFit/>
          </a:bodyPr>
          <a:lstStyle/>
          <a:p>
            <a:pPr algn="ctr" defTabSz="457200"/>
            <a:r>
              <a:rPr lang="en-US" sz="1100" i="1" dirty="0">
                <a:solidFill>
                  <a:srgbClr val="00B0F0"/>
                </a:solidFill>
                <a:latin typeface="Calibri"/>
              </a:rPr>
              <a:t>Mark Marley (Ames)</a:t>
            </a:r>
          </a:p>
        </p:txBody>
      </p:sp>
      <p:sp>
        <p:nvSpPr>
          <p:cNvPr id="18" name="TextBox 17">
            <a:extLst>
              <a:ext uri="{FF2B5EF4-FFF2-40B4-BE49-F238E27FC236}">
                <a16:creationId xmlns:a16="http://schemas.microsoft.com/office/drawing/2014/main" id="{BB053286-2A63-2D47-8B0F-CED0358438BE}"/>
              </a:ext>
            </a:extLst>
          </p:cNvPr>
          <p:cNvSpPr txBox="1"/>
          <p:nvPr/>
        </p:nvSpPr>
        <p:spPr>
          <a:xfrm>
            <a:off x="5488346" y="4507036"/>
            <a:ext cx="1300843" cy="261610"/>
          </a:xfrm>
          <a:prstGeom prst="rect">
            <a:avLst/>
          </a:prstGeom>
          <a:noFill/>
        </p:spPr>
        <p:txBody>
          <a:bodyPr wrap="square" rtlCol="0">
            <a:spAutoFit/>
          </a:bodyPr>
          <a:lstStyle/>
          <a:p>
            <a:pPr algn="ctr" defTabSz="457200"/>
            <a:r>
              <a:rPr lang="en-US" sz="1100" i="1" dirty="0">
                <a:solidFill>
                  <a:srgbClr val="00B0F0"/>
                </a:solidFill>
                <a:latin typeface="Calibri"/>
              </a:rPr>
              <a:t>John </a:t>
            </a:r>
            <a:r>
              <a:rPr lang="en-US" sz="1100" i="1" dirty="0" err="1">
                <a:solidFill>
                  <a:srgbClr val="00B0F0"/>
                </a:solidFill>
                <a:latin typeface="Calibri"/>
              </a:rPr>
              <a:t>Debes</a:t>
            </a:r>
            <a:r>
              <a:rPr lang="en-US" sz="1100" i="1" dirty="0">
                <a:solidFill>
                  <a:srgbClr val="00B0F0"/>
                </a:solidFill>
                <a:latin typeface="Calibri"/>
              </a:rPr>
              <a:t> (</a:t>
            </a:r>
            <a:r>
              <a:rPr lang="en-US" sz="1100" i="1" dirty="0" err="1">
                <a:solidFill>
                  <a:srgbClr val="00B0F0"/>
                </a:solidFill>
                <a:latin typeface="Calibri"/>
              </a:rPr>
              <a:t>STScI</a:t>
            </a:r>
            <a:r>
              <a:rPr lang="en-US" sz="1100" i="1" dirty="0">
                <a:solidFill>
                  <a:srgbClr val="00B0F0"/>
                </a:solidFill>
                <a:latin typeface="Calibri"/>
              </a:rPr>
              <a:t>)</a:t>
            </a:r>
          </a:p>
        </p:txBody>
      </p:sp>
      <p:sp>
        <p:nvSpPr>
          <p:cNvPr id="28" name="TextBox 27">
            <a:extLst>
              <a:ext uri="{FF2B5EF4-FFF2-40B4-BE49-F238E27FC236}">
                <a16:creationId xmlns:a16="http://schemas.microsoft.com/office/drawing/2014/main" id="{DFC6041A-22F7-0B4A-B13E-97FF8A84AEBD}"/>
              </a:ext>
            </a:extLst>
          </p:cNvPr>
          <p:cNvSpPr txBox="1"/>
          <p:nvPr/>
        </p:nvSpPr>
        <p:spPr>
          <a:xfrm>
            <a:off x="8166155" y="3698889"/>
            <a:ext cx="1851185" cy="430887"/>
          </a:xfrm>
          <a:prstGeom prst="rect">
            <a:avLst/>
          </a:prstGeom>
          <a:noFill/>
        </p:spPr>
        <p:txBody>
          <a:bodyPr wrap="square" rtlCol="0">
            <a:spAutoFit/>
          </a:bodyPr>
          <a:lstStyle/>
          <a:p>
            <a:pPr algn="ctr" defTabSz="457200"/>
            <a:r>
              <a:rPr lang="en-US" sz="1100" i="1" dirty="0">
                <a:solidFill>
                  <a:srgbClr val="00B0F0"/>
                </a:solidFill>
                <a:latin typeface="Calibri"/>
              </a:rPr>
              <a:t>Garret, </a:t>
            </a:r>
            <a:r>
              <a:rPr lang="en-US" sz="1100" i="1" dirty="0" err="1">
                <a:solidFill>
                  <a:srgbClr val="00B0F0"/>
                </a:solidFill>
                <a:latin typeface="Calibri"/>
              </a:rPr>
              <a:t>Savransky</a:t>
            </a:r>
            <a:r>
              <a:rPr lang="en-US" sz="1100" i="1" dirty="0">
                <a:solidFill>
                  <a:srgbClr val="00B0F0"/>
                </a:solidFill>
                <a:latin typeface="Calibri"/>
              </a:rPr>
              <a:t> &amp; Macintosh (2017 )</a:t>
            </a:r>
          </a:p>
        </p:txBody>
      </p:sp>
      <p:sp>
        <p:nvSpPr>
          <p:cNvPr id="30" name="TextBox 29">
            <a:extLst>
              <a:ext uri="{FF2B5EF4-FFF2-40B4-BE49-F238E27FC236}">
                <a16:creationId xmlns:a16="http://schemas.microsoft.com/office/drawing/2014/main" id="{297C569F-8093-234A-9556-7D65EE128E36}"/>
              </a:ext>
            </a:extLst>
          </p:cNvPr>
          <p:cNvSpPr txBox="1"/>
          <p:nvPr/>
        </p:nvSpPr>
        <p:spPr>
          <a:xfrm>
            <a:off x="7746723" y="6438370"/>
            <a:ext cx="2817702" cy="261610"/>
          </a:xfrm>
          <a:prstGeom prst="rect">
            <a:avLst/>
          </a:prstGeom>
          <a:noFill/>
        </p:spPr>
        <p:txBody>
          <a:bodyPr wrap="square" rtlCol="0">
            <a:spAutoFit/>
          </a:bodyPr>
          <a:lstStyle/>
          <a:p>
            <a:pPr algn="ctr" defTabSz="457200"/>
            <a:r>
              <a:rPr lang="en-US" sz="1100" i="1" dirty="0">
                <a:solidFill>
                  <a:srgbClr val="00B0F0"/>
                </a:solidFill>
                <a:latin typeface="Calibri"/>
              </a:rPr>
              <a:t>Neil Zimmermann (GSFC)</a:t>
            </a:r>
          </a:p>
        </p:txBody>
      </p:sp>
      <p:pic>
        <p:nvPicPr>
          <p:cNvPr id="31" name="Picture 30">
            <a:extLst>
              <a:ext uri="{FF2B5EF4-FFF2-40B4-BE49-F238E27FC236}">
                <a16:creationId xmlns:a16="http://schemas.microsoft.com/office/drawing/2014/main" id="{61974D9A-BE04-7242-8AB4-1820F16ED65C}"/>
              </a:ext>
            </a:extLst>
          </p:cNvPr>
          <p:cNvPicPr>
            <a:picLocks noChangeAspect="1"/>
          </p:cNvPicPr>
          <p:nvPr/>
        </p:nvPicPr>
        <p:blipFill rotWithShape="1">
          <a:blip r:embed="rId5"/>
          <a:srcRect r="33047"/>
          <a:stretch/>
        </p:blipFill>
        <p:spPr>
          <a:xfrm>
            <a:off x="7699860" y="5147465"/>
            <a:ext cx="2770374" cy="1266782"/>
          </a:xfrm>
          <a:prstGeom prst="rect">
            <a:avLst/>
          </a:prstGeom>
        </p:spPr>
      </p:pic>
      <p:pic>
        <p:nvPicPr>
          <p:cNvPr id="36" name="Picture 35">
            <a:extLst>
              <a:ext uri="{FF2B5EF4-FFF2-40B4-BE49-F238E27FC236}">
                <a16:creationId xmlns:a16="http://schemas.microsoft.com/office/drawing/2014/main" id="{263580C7-000B-9640-9020-07099F053BDE}"/>
              </a:ext>
            </a:extLst>
          </p:cNvPr>
          <p:cNvPicPr>
            <a:picLocks noChangeAspect="1"/>
          </p:cNvPicPr>
          <p:nvPr/>
        </p:nvPicPr>
        <p:blipFill rotWithShape="1">
          <a:blip r:embed="rId6"/>
          <a:srcRect l="-731" t="3758" r="2293" b="1932"/>
          <a:stretch/>
        </p:blipFill>
        <p:spPr>
          <a:xfrm>
            <a:off x="4799654" y="5002397"/>
            <a:ext cx="2537845" cy="1221699"/>
          </a:xfrm>
          <a:prstGeom prst="rect">
            <a:avLst/>
          </a:prstGeom>
        </p:spPr>
      </p:pic>
      <p:sp>
        <p:nvSpPr>
          <p:cNvPr id="37" name="TextBox 36">
            <a:extLst>
              <a:ext uri="{FF2B5EF4-FFF2-40B4-BE49-F238E27FC236}">
                <a16:creationId xmlns:a16="http://schemas.microsoft.com/office/drawing/2014/main" id="{3F9AE761-258A-C94B-8FA5-797FB945E521}"/>
              </a:ext>
            </a:extLst>
          </p:cNvPr>
          <p:cNvSpPr txBox="1"/>
          <p:nvPr/>
        </p:nvSpPr>
        <p:spPr>
          <a:xfrm>
            <a:off x="5184025" y="6244614"/>
            <a:ext cx="1909483" cy="261610"/>
          </a:xfrm>
          <a:prstGeom prst="rect">
            <a:avLst/>
          </a:prstGeom>
          <a:noFill/>
        </p:spPr>
        <p:txBody>
          <a:bodyPr wrap="square" rtlCol="0">
            <a:spAutoFit/>
          </a:bodyPr>
          <a:lstStyle/>
          <a:p>
            <a:pPr algn="ctr" defTabSz="457200"/>
            <a:r>
              <a:rPr lang="en-US" sz="1100" i="1" dirty="0">
                <a:solidFill>
                  <a:srgbClr val="00B0F0"/>
                </a:solidFill>
                <a:latin typeface="Calibri"/>
              </a:rPr>
              <a:t>Marshall Perrin et al. (2015)</a:t>
            </a:r>
          </a:p>
        </p:txBody>
      </p:sp>
      <p:pic>
        <p:nvPicPr>
          <p:cNvPr id="6" name="Picture 5">
            <a:extLst>
              <a:ext uri="{FF2B5EF4-FFF2-40B4-BE49-F238E27FC236}">
                <a16:creationId xmlns:a16="http://schemas.microsoft.com/office/drawing/2014/main" id="{A501684F-2F2A-8D4D-A722-AF958722F284}"/>
              </a:ext>
            </a:extLst>
          </p:cNvPr>
          <p:cNvPicPr>
            <a:picLocks noChangeAspect="1"/>
          </p:cNvPicPr>
          <p:nvPr/>
        </p:nvPicPr>
        <p:blipFill>
          <a:blip r:embed="rId7"/>
          <a:stretch>
            <a:fillRect/>
          </a:stretch>
        </p:blipFill>
        <p:spPr>
          <a:xfrm>
            <a:off x="1730636" y="4999024"/>
            <a:ext cx="2843784" cy="1514551"/>
          </a:xfrm>
          <a:prstGeom prst="rect">
            <a:avLst/>
          </a:prstGeom>
        </p:spPr>
      </p:pic>
      <p:sp>
        <p:nvSpPr>
          <p:cNvPr id="39" name="TextBox 38">
            <a:extLst>
              <a:ext uri="{FF2B5EF4-FFF2-40B4-BE49-F238E27FC236}">
                <a16:creationId xmlns:a16="http://schemas.microsoft.com/office/drawing/2014/main" id="{F6FC036B-0B28-6448-836C-6A58BBBC4E2C}"/>
              </a:ext>
            </a:extLst>
          </p:cNvPr>
          <p:cNvSpPr txBox="1"/>
          <p:nvPr/>
        </p:nvSpPr>
        <p:spPr>
          <a:xfrm>
            <a:off x="1730636" y="6530872"/>
            <a:ext cx="2843784" cy="261610"/>
          </a:xfrm>
          <a:prstGeom prst="rect">
            <a:avLst/>
          </a:prstGeom>
          <a:noFill/>
        </p:spPr>
        <p:txBody>
          <a:bodyPr wrap="square" rtlCol="0">
            <a:spAutoFit/>
          </a:bodyPr>
          <a:lstStyle/>
          <a:p>
            <a:pPr algn="ctr" defTabSz="457200"/>
            <a:r>
              <a:rPr lang="en-US" sz="1100" i="1" dirty="0">
                <a:solidFill>
                  <a:srgbClr val="00B0F0"/>
                </a:solidFill>
                <a:latin typeface="Calibri"/>
              </a:rPr>
              <a:t>Natasha </a:t>
            </a:r>
            <a:r>
              <a:rPr lang="en-US" sz="1100" i="1" dirty="0" err="1">
                <a:solidFill>
                  <a:srgbClr val="00B0F0"/>
                </a:solidFill>
                <a:latin typeface="Calibri"/>
              </a:rPr>
              <a:t>Batahla</a:t>
            </a:r>
            <a:r>
              <a:rPr lang="en-US" sz="1100" i="1" dirty="0">
                <a:solidFill>
                  <a:srgbClr val="00B0F0"/>
                </a:solidFill>
                <a:latin typeface="Calibri"/>
              </a:rPr>
              <a:t> &amp; Mark Marley (Ames)</a:t>
            </a:r>
          </a:p>
        </p:txBody>
      </p:sp>
      <p:grpSp>
        <p:nvGrpSpPr>
          <p:cNvPr id="4" name="Group 3">
            <a:extLst>
              <a:ext uri="{FF2B5EF4-FFF2-40B4-BE49-F238E27FC236}">
                <a16:creationId xmlns:a16="http://schemas.microsoft.com/office/drawing/2014/main" id="{D3F6442F-0DF1-1A4E-B040-D804FA902ACC}"/>
              </a:ext>
            </a:extLst>
          </p:cNvPr>
          <p:cNvGrpSpPr/>
          <p:nvPr/>
        </p:nvGrpSpPr>
        <p:grpSpPr>
          <a:xfrm>
            <a:off x="1730636" y="1686206"/>
            <a:ext cx="2839650" cy="2012683"/>
            <a:chOff x="206636" y="1471052"/>
            <a:chExt cx="2839650" cy="2012683"/>
          </a:xfrm>
        </p:grpSpPr>
        <p:pic>
          <p:nvPicPr>
            <p:cNvPr id="19" name="Picture 18">
              <a:extLst>
                <a:ext uri="{FF2B5EF4-FFF2-40B4-BE49-F238E27FC236}">
                  <a16:creationId xmlns:a16="http://schemas.microsoft.com/office/drawing/2014/main" id="{A7D2CEDF-DDA7-D345-A8F4-DD52836A347E}"/>
                </a:ext>
              </a:extLst>
            </p:cNvPr>
            <p:cNvPicPr>
              <a:picLocks noChangeAspect="1"/>
            </p:cNvPicPr>
            <p:nvPr/>
          </p:nvPicPr>
          <p:blipFill>
            <a:blip r:embed="rId8"/>
            <a:stretch>
              <a:fillRect/>
            </a:stretch>
          </p:blipFill>
          <p:spPr>
            <a:xfrm>
              <a:off x="206636" y="1471052"/>
              <a:ext cx="2839650" cy="2012683"/>
            </a:xfrm>
            <a:prstGeom prst="rect">
              <a:avLst/>
            </a:prstGeom>
          </p:spPr>
        </p:pic>
        <p:sp>
          <p:nvSpPr>
            <p:cNvPr id="9" name="Rectangle 8">
              <a:extLst>
                <a:ext uri="{FF2B5EF4-FFF2-40B4-BE49-F238E27FC236}">
                  <a16:creationId xmlns:a16="http://schemas.microsoft.com/office/drawing/2014/main" id="{22962979-FE78-4C4B-87DB-D8AB8B097DA8}"/>
                </a:ext>
              </a:extLst>
            </p:cNvPr>
            <p:cNvSpPr/>
            <p:nvPr/>
          </p:nvSpPr>
          <p:spPr>
            <a:xfrm>
              <a:off x="773723" y="2114175"/>
              <a:ext cx="343877" cy="137160"/>
            </a:xfrm>
            <a:prstGeom prst="rect">
              <a:avLst/>
            </a:prstGeom>
            <a:solidFill>
              <a:srgbClr val="62DBC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600" dirty="0">
                <a:solidFill>
                  <a:prstClr val="black">
                    <a:lumMod val="65000"/>
                    <a:lumOff val="35000"/>
                  </a:prstClr>
                </a:solidFill>
                <a:latin typeface="Calibri"/>
              </a:endParaRPr>
            </a:p>
          </p:txBody>
        </p:sp>
        <p:sp>
          <p:nvSpPr>
            <p:cNvPr id="70" name="Rectangle 69">
              <a:extLst>
                <a:ext uri="{FF2B5EF4-FFF2-40B4-BE49-F238E27FC236}">
                  <a16:creationId xmlns:a16="http://schemas.microsoft.com/office/drawing/2014/main" id="{4A2AF5A5-19F0-7143-B6E8-E5EEBBEDEEAE}"/>
                </a:ext>
              </a:extLst>
            </p:cNvPr>
            <p:cNvSpPr/>
            <p:nvPr/>
          </p:nvSpPr>
          <p:spPr>
            <a:xfrm>
              <a:off x="1473526" y="1821182"/>
              <a:ext cx="526724" cy="137160"/>
            </a:xfrm>
            <a:prstGeom prst="rect">
              <a:avLst/>
            </a:prstGeom>
            <a:solidFill>
              <a:srgbClr val="FDB164"/>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400" dirty="0">
                <a:solidFill>
                  <a:prstClr val="black">
                    <a:lumMod val="65000"/>
                    <a:lumOff val="35000"/>
                  </a:prstClr>
                </a:solidFill>
                <a:latin typeface="Calibri"/>
              </a:endParaRPr>
            </a:p>
          </p:txBody>
        </p:sp>
        <p:sp>
          <p:nvSpPr>
            <p:cNvPr id="71" name="Rectangle 70">
              <a:extLst>
                <a:ext uri="{FF2B5EF4-FFF2-40B4-BE49-F238E27FC236}">
                  <a16:creationId xmlns:a16="http://schemas.microsoft.com/office/drawing/2014/main" id="{891F3293-7BF1-A946-8396-A43876725CCB}"/>
                </a:ext>
              </a:extLst>
            </p:cNvPr>
            <p:cNvSpPr/>
            <p:nvPr/>
          </p:nvSpPr>
          <p:spPr>
            <a:xfrm>
              <a:off x="1819011" y="1680026"/>
              <a:ext cx="526724" cy="137160"/>
            </a:xfrm>
            <a:prstGeom prst="rect">
              <a:avLst/>
            </a:prstGeom>
            <a:solidFill>
              <a:srgbClr val="FC5D6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400" dirty="0">
                <a:solidFill>
                  <a:prstClr val="black">
                    <a:lumMod val="65000"/>
                    <a:lumOff val="35000"/>
                  </a:prstClr>
                </a:solidFill>
                <a:latin typeface="Calibri"/>
              </a:endParaRPr>
            </a:p>
          </p:txBody>
        </p:sp>
        <p:pic>
          <p:nvPicPr>
            <p:cNvPr id="72" name="Picture 71">
              <a:extLst>
                <a:ext uri="{FF2B5EF4-FFF2-40B4-BE49-F238E27FC236}">
                  <a16:creationId xmlns:a16="http://schemas.microsoft.com/office/drawing/2014/main" id="{E6ECD93E-E693-A249-A102-3AF42749E09C}"/>
                </a:ext>
              </a:extLst>
            </p:cNvPr>
            <p:cNvPicPr>
              <a:picLocks noChangeAspect="1"/>
            </p:cNvPicPr>
            <p:nvPr/>
          </p:nvPicPr>
          <p:blipFill rotWithShape="1">
            <a:blip r:embed="rId8"/>
            <a:srcRect l="21605" t="9625" r="60752" b="75619"/>
            <a:stretch/>
          </p:blipFill>
          <p:spPr>
            <a:xfrm>
              <a:off x="2126434" y="2673990"/>
              <a:ext cx="746041" cy="442260"/>
            </a:xfrm>
            <a:prstGeom prst="rect">
              <a:avLst/>
            </a:prstGeom>
          </p:spPr>
        </p:pic>
        <p:sp>
          <p:nvSpPr>
            <p:cNvPr id="10" name="TextBox 9">
              <a:extLst>
                <a:ext uri="{FF2B5EF4-FFF2-40B4-BE49-F238E27FC236}">
                  <a16:creationId xmlns:a16="http://schemas.microsoft.com/office/drawing/2014/main" id="{6D13319F-A85C-674B-9009-8EBE1D2419CD}"/>
                </a:ext>
              </a:extLst>
            </p:cNvPr>
            <p:cNvSpPr txBox="1"/>
            <p:nvPr/>
          </p:nvSpPr>
          <p:spPr>
            <a:xfrm>
              <a:off x="823790" y="1647909"/>
              <a:ext cx="480901" cy="338554"/>
            </a:xfrm>
            <a:prstGeom prst="rect">
              <a:avLst/>
            </a:prstGeom>
            <a:solidFill>
              <a:schemeClr val="bg1"/>
            </a:solidFill>
          </p:spPr>
          <p:txBody>
            <a:bodyPr wrap="none" lIns="0" rIns="0" rtlCol="0">
              <a:spAutoFit/>
            </a:bodyPr>
            <a:lstStyle/>
            <a:p>
              <a:pPr algn="ctr" defTabSz="457200"/>
              <a:r>
                <a:rPr lang="en-US" sz="800" i="1" dirty="0">
                  <a:solidFill>
                    <a:prstClr val="black"/>
                  </a:solidFill>
                  <a:latin typeface="Calibri"/>
                </a:rPr>
                <a:t>WFIRST CGI</a:t>
              </a:r>
            </a:p>
            <a:p>
              <a:pPr algn="ctr" defTabSz="457200"/>
              <a:r>
                <a:rPr lang="en-US" sz="800" i="1" dirty="0">
                  <a:solidFill>
                    <a:prstClr val="black"/>
                  </a:solidFill>
                  <a:latin typeface="Calibri"/>
                </a:rPr>
                <a:t>Passbands</a:t>
              </a:r>
            </a:p>
          </p:txBody>
        </p:sp>
        <p:sp>
          <p:nvSpPr>
            <p:cNvPr id="69" name="Rectangle 68">
              <a:extLst>
                <a:ext uri="{FF2B5EF4-FFF2-40B4-BE49-F238E27FC236}">
                  <a16:creationId xmlns:a16="http://schemas.microsoft.com/office/drawing/2014/main" id="{2E143224-20AB-C540-8703-900D306460CF}"/>
                </a:ext>
              </a:extLst>
            </p:cNvPr>
            <p:cNvSpPr/>
            <p:nvPr/>
          </p:nvSpPr>
          <p:spPr>
            <a:xfrm>
              <a:off x="1152195" y="1962403"/>
              <a:ext cx="530352" cy="137160"/>
            </a:xfrm>
            <a:prstGeom prst="rect">
              <a:avLst/>
            </a:prstGeom>
            <a:solidFill>
              <a:srgbClr val="FED84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sz="1400" dirty="0">
                <a:solidFill>
                  <a:prstClr val="black">
                    <a:lumMod val="65000"/>
                    <a:lumOff val="35000"/>
                  </a:prstClr>
                </a:solidFill>
                <a:latin typeface="Calibri"/>
              </a:endParaRPr>
            </a:p>
          </p:txBody>
        </p:sp>
        <p:sp>
          <p:nvSpPr>
            <p:cNvPr id="11" name="TextBox 10">
              <a:extLst>
                <a:ext uri="{FF2B5EF4-FFF2-40B4-BE49-F238E27FC236}">
                  <a16:creationId xmlns:a16="http://schemas.microsoft.com/office/drawing/2014/main" id="{E356DD1E-DC44-4542-9528-2F6EC5C8D836}"/>
                </a:ext>
              </a:extLst>
            </p:cNvPr>
            <p:cNvSpPr txBox="1"/>
            <p:nvPr/>
          </p:nvSpPr>
          <p:spPr>
            <a:xfrm>
              <a:off x="779915" y="2076722"/>
              <a:ext cx="331822" cy="215444"/>
            </a:xfrm>
            <a:prstGeom prst="rect">
              <a:avLst/>
            </a:prstGeom>
            <a:noFill/>
          </p:spPr>
          <p:txBody>
            <a:bodyPr wrap="none" lIns="0" rIns="0" rtlCol="0">
              <a:spAutoFit/>
            </a:bodyPr>
            <a:lstStyle/>
            <a:p>
              <a:pPr defTabSz="457200"/>
              <a:r>
                <a:rPr lang="en-US" sz="800" dirty="0">
                  <a:solidFill>
                    <a:prstClr val="black"/>
                  </a:solidFill>
                  <a:latin typeface="Calibri"/>
                </a:rPr>
                <a:t>Imaging</a:t>
              </a:r>
            </a:p>
          </p:txBody>
        </p:sp>
        <p:sp>
          <p:nvSpPr>
            <p:cNvPr id="78" name="TextBox 77">
              <a:extLst>
                <a:ext uri="{FF2B5EF4-FFF2-40B4-BE49-F238E27FC236}">
                  <a16:creationId xmlns:a16="http://schemas.microsoft.com/office/drawing/2014/main" id="{64279F43-B469-EE4A-9FF2-08F0F8DFE3F7}"/>
                </a:ext>
              </a:extLst>
            </p:cNvPr>
            <p:cNvSpPr txBox="1"/>
            <p:nvPr/>
          </p:nvSpPr>
          <p:spPr>
            <a:xfrm>
              <a:off x="1916462" y="1637207"/>
              <a:ext cx="331822" cy="215444"/>
            </a:xfrm>
            <a:prstGeom prst="rect">
              <a:avLst/>
            </a:prstGeom>
            <a:noFill/>
          </p:spPr>
          <p:txBody>
            <a:bodyPr wrap="none" lIns="0" rIns="0" rtlCol="0">
              <a:spAutoFit/>
            </a:bodyPr>
            <a:lstStyle/>
            <a:p>
              <a:pPr defTabSz="457200"/>
              <a:r>
                <a:rPr lang="en-US" sz="800" dirty="0">
                  <a:solidFill>
                    <a:prstClr val="black"/>
                  </a:solidFill>
                  <a:latin typeface="Calibri"/>
                </a:rPr>
                <a:t>Imaging</a:t>
              </a:r>
            </a:p>
          </p:txBody>
        </p:sp>
        <p:sp>
          <p:nvSpPr>
            <p:cNvPr id="79" name="TextBox 78">
              <a:extLst>
                <a:ext uri="{FF2B5EF4-FFF2-40B4-BE49-F238E27FC236}">
                  <a16:creationId xmlns:a16="http://schemas.microsoft.com/office/drawing/2014/main" id="{279DC069-FC2A-6746-ACBD-4481EC393786}"/>
                </a:ext>
              </a:extLst>
            </p:cNvPr>
            <p:cNvSpPr txBox="1"/>
            <p:nvPr/>
          </p:nvSpPr>
          <p:spPr>
            <a:xfrm>
              <a:off x="1151053" y="1928674"/>
              <a:ext cx="524182" cy="207749"/>
            </a:xfrm>
            <a:prstGeom prst="rect">
              <a:avLst/>
            </a:prstGeom>
            <a:noFill/>
          </p:spPr>
          <p:txBody>
            <a:bodyPr wrap="none" lIns="0" rIns="0" rtlCol="0">
              <a:spAutoFit/>
            </a:bodyPr>
            <a:lstStyle/>
            <a:p>
              <a:pPr defTabSz="457200"/>
              <a:r>
                <a:rPr lang="en-US" sz="750" dirty="0">
                  <a:solidFill>
                    <a:prstClr val="black"/>
                  </a:solidFill>
                  <a:latin typeface="Calibri"/>
                </a:rPr>
                <a:t>Spectroscopy</a:t>
              </a:r>
            </a:p>
          </p:txBody>
        </p:sp>
        <p:sp>
          <p:nvSpPr>
            <p:cNvPr id="80" name="TextBox 79">
              <a:extLst>
                <a:ext uri="{FF2B5EF4-FFF2-40B4-BE49-F238E27FC236}">
                  <a16:creationId xmlns:a16="http://schemas.microsoft.com/office/drawing/2014/main" id="{EE01508F-38F7-0044-8534-C67E00DE1C20}"/>
                </a:ext>
              </a:extLst>
            </p:cNvPr>
            <p:cNvSpPr txBox="1"/>
            <p:nvPr/>
          </p:nvSpPr>
          <p:spPr>
            <a:xfrm>
              <a:off x="1469107" y="1787748"/>
              <a:ext cx="524182" cy="207749"/>
            </a:xfrm>
            <a:prstGeom prst="rect">
              <a:avLst/>
            </a:prstGeom>
            <a:noFill/>
          </p:spPr>
          <p:txBody>
            <a:bodyPr wrap="none" lIns="0" rIns="0" rtlCol="0">
              <a:spAutoFit/>
            </a:bodyPr>
            <a:lstStyle/>
            <a:p>
              <a:pPr defTabSz="457200"/>
              <a:r>
                <a:rPr lang="en-US" sz="750" dirty="0">
                  <a:solidFill>
                    <a:prstClr val="black"/>
                  </a:solidFill>
                  <a:latin typeface="Calibri"/>
                </a:rPr>
                <a:t>Spectroscopy</a:t>
              </a:r>
            </a:p>
          </p:txBody>
        </p:sp>
      </p:grpSp>
    </p:spTree>
    <p:extLst>
      <p:ext uri="{BB962C8B-B14F-4D97-AF65-F5344CB8AC3E}">
        <p14:creationId xmlns:p14="http://schemas.microsoft.com/office/powerpoint/2010/main" val="9820375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1" y="1287089"/>
            <a:ext cx="3810629" cy="5435136"/>
          </a:xfrm>
        </p:spPr>
        <p:txBody>
          <a:bodyPr>
            <a:normAutofit lnSpcReduction="10000"/>
          </a:bodyPr>
          <a:lstStyle/>
          <a:p>
            <a:r>
              <a:rPr lang="en-US" sz="2200" dirty="0"/>
              <a:t>CGI science capability will depend on: </a:t>
            </a:r>
          </a:p>
          <a:p>
            <a:pPr lvl="1"/>
            <a:r>
              <a:rPr lang="en-US" sz="1700" dirty="0"/>
              <a:t>CGI Performance</a:t>
            </a:r>
          </a:p>
          <a:p>
            <a:pPr lvl="1"/>
            <a:r>
              <a:rPr lang="en-US" sz="1700" dirty="0"/>
              <a:t>Time devoted to CGI observations</a:t>
            </a:r>
            <a:endParaRPr lang="en-US" sz="2600" dirty="0"/>
          </a:p>
          <a:p>
            <a:endParaRPr lang="en-US" sz="2200" dirty="0"/>
          </a:p>
          <a:p>
            <a:r>
              <a:rPr lang="en-US" sz="2200" dirty="0"/>
              <a:t>A </a:t>
            </a:r>
            <a:r>
              <a:rPr lang="en-US" sz="2200" b="1" dirty="0"/>
              <a:t>Participating Scientist Program </a:t>
            </a:r>
            <a:r>
              <a:rPr lang="en-US" sz="2200" dirty="0"/>
              <a:t>will enable members of the community to engage in the technology demonstration phase.</a:t>
            </a:r>
          </a:p>
          <a:p>
            <a:pPr lvl="1"/>
            <a:r>
              <a:rPr lang="en-US" sz="1900" dirty="0"/>
              <a:t>If warranted by instrument performance, the PSP may perform science operations beyond the 18 month technology demonstration period.</a:t>
            </a:r>
          </a:p>
        </p:txBody>
      </p:sp>
      <p:sp>
        <p:nvSpPr>
          <p:cNvPr id="5" name="Slide Number Placeholder 4"/>
          <p:cNvSpPr>
            <a:spLocks noGrp="1"/>
          </p:cNvSpPr>
          <p:nvPr>
            <p:ph type="sldNum" sz="quarter" idx="4"/>
          </p:nvPr>
        </p:nvSpPr>
        <p:spPr>
          <a:xfrm>
            <a:off x="9408895" y="6569452"/>
            <a:ext cx="1115170" cy="224940"/>
          </a:xfrm>
        </p:spPr>
        <p:txBody>
          <a:bodyPr/>
          <a:lstStyle/>
          <a:p>
            <a:pPr defTabSz="457200"/>
            <a:fld id="{B98F9279-7101-45AC-B135-C417C5F7337B}" type="slidenum">
              <a:rPr lang="en-US">
                <a:solidFill>
                  <a:prstClr val="black">
                    <a:tint val="75000"/>
                  </a:prstClr>
                </a:solidFill>
              </a:rPr>
              <a:pPr defTabSz="457200"/>
              <a:t>5</a:t>
            </a:fld>
            <a:endParaRPr lang="en-US" dirty="0">
              <a:solidFill>
                <a:prstClr val="black">
                  <a:tint val="75000"/>
                </a:prstClr>
              </a:solidFill>
            </a:endParaRPr>
          </a:p>
        </p:txBody>
      </p:sp>
      <p:sp>
        <p:nvSpPr>
          <p:cNvPr id="2" name="Title 1"/>
          <p:cNvSpPr>
            <a:spLocks noGrp="1"/>
          </p:cNvSpPr>
          <p:nvPr>
            <p:ph type="title"/>
          </p:nvPr>
        </p:nvSpPr>
        <p:spPr/>
        <p:txBody>
          <a:bodyPr/>
          <a:lstStyle/>
          <a:p>
            <a:r>
              <a:rPr lang="en-US" sz="3600" dirty="0">
                <a:solidFill>
                  <a:srgbClr val="FFC000"/>
                </a:solidFill>
              </a:rPr>
              <a:t>Potential for science observations with CGI</a:t>
            </a:r>
          </a:p>
        </p:txBody>
      </p:sp>
      <p:sp>
        <p:nvSpPr>
          <p:cNvPr id="6" name="Rectangle 5">
            <a:extLst>
              <a:ext uri="{FF2B5EF4-FFF2-40B4-BE49-F238E27FC236}">
                <a16:creationId xmlns:a16="http://schemas.microsoft.com/office/drawing/2014/main" id="{841486CF-FE7B-5D4F-9A52-854F31D9F217}"/>
              </a:ext>
            </a:extLst>
          </p:cNvPr>
          <p:cNvSpPr/>
          <p:nvPr/>
        </p:nvSpPr>
        <p:spPr>
          <a:xfrm>
            <a:off x="5942126" y="1417138"/>
            <a:ext cx="4412973" cy="596347"/>
          </a:xfrm>
          <a:prstGeom prst="rect">
            <a:avLst/>
          </a:prstGeom>
          <a:solidFill>
            <a:schemeClr val="bg1"/>
          </a:solidFill>
          <a:ln>
            <a:noFill/>
          </a:ln>
          <a:effectLst>
            <a:glow>
              <a:schemeClr val="bg1">
                <a:alpha val="0"/>
              </a:schemeClr>
            </a:glow>
            <a:outerShdw blurRad="40000" dist="23000" dir="5400000" rotWithShape="0">
              <a:schemeClr val="bg1"/>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latin typeface="Calibri"/>
            </a:endParaRPr>
          </a:p>
        </p:txBody>
      </p:sp>
      <p:graphicFrame>
        <p:nvGraphicFramePr>
          <p:cNvPr id="10" name="Table 9">
            <a:extLst>
              <a:ext uri="{FF2B5EF4-FFF2-40B4-BE49-F238E27FC236}">
                <a16:creationId xmlns:a16="http://schemas.microsoft.com/office/drawing/2014/main" id="{A0BE190C-E848-C744-AFF7-E41B3411EAE1}"/>
              </a:ext>
            </a:extLst>
          </p:cNvPr>
          <p:cNvGraphicFramePr>
            <a:graphicFrameLocks noGrp="1"/>
          </p:cNvGraphicFramePr>
          <p:nvPr>
            <p:extLst/>
          </p:nvPr>
        </p:nvGraphicFramePr>
        <p:xfrm>
          <a:off x="5334629" y="1766627"/>
          <a:ext cx="5328798" cy="4141145"/>
        </p:xfrm>
        <a:graphic>
          <a:graphicData uri="http://schemas.openxmlformats.org/drawingml/2006/table">
            <a:tbl>
              <a:tblPr firstRow="1" bandRow="1">
                <a:tableStyleId>{5C22544A-7EE6-4342-B048-85BDC9FD1C3A}</a:tableStyleId>
              </a:tblPr>
              <a:tblGrid>
                <a:gridCol w="1744138">
                  <a:extLst>
                    <a:ext uri="{9D8B030D-6E8A-4147-A177-3AD203B41FA5}">
                      <a16:colId xmlns:a16="http://schemas.microsoft.com/office/drawing/2014/main" val="20000"/>
                    </a:ext>
                  </a:extLst>
                </a:gridCol>
                <a:gridCol w="816823">
                  <a:extLst>
                    <a:ext uri="{9D8B030D-6E8A-4147-A177-3AD203B41FA5}">
                      <a16:colId xmlns:a16="http://schemas.microsoft.com/office/drawing/2014/main" val="20001"/>
                    </a:ext>
                  </a:extLst>
                </a:gridCol>
                <a:gridCol w="1018839">
                  <a:extLst>
                    <a:ext uri="{9D8B030D-6E8A-4147-A177-3AD203B41FA5}">
                      <a16:colId xmlns:a16="http://schemas.microsoft.com/office/drawing/2014/main" val="20002"/>
                    </a:ext>
                  </a:extLst>
                </a:gridCol>
                <a:gridCol w="830627">
                  <a:extLst>
                    <a:ext uri="{9D8B030D-6E8A-4147-A177-3AD203B41FA5}">
                      <a16:colId xmlns:a16="http://schemas.microsoft.com/office/drawing/2014/main" val="20003"/>
                    </a:ext>
                  </a:extLst>
                </a:gridCol>
                <a:gridCol w="918371">
                  <a:extLst>
                    <a:ext uri="{9D8B030D-6E8A-4147-A177-3AD203B41FA5}">
                      <a16:colId xmlns:a16="http://schemas.microsoft.com/office/drawing/2014/main" val="20004"/>
                    </a:ext>
                  </a:extLst>
                </a:gridCol>
              </a:tblGrid>
              <a:tr h="7014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           </a:t>
                      </a:r>
                      <a:r>
                        <a:rPr lang="en-US" sz="1400" baseline="0" dirty="0"/>
                        <a:t>     Raw </a:t>
                      </a:r>
                      <a:r>
                        <a:rPr lang="en-US" sz="1400" dirty="0"/>
                        <a:t>Contrast</a:t>
                      </a:r>
                      <a:endParaRPr lang="en-US" sz="1400" i="1" dirty="0"/>
                    </a:p>
                    <a:p>
                      <a:endParaRPr lang="en-US" sz="1400" dirty="0">
                        <a:solidFill>
                          <a:schemeClr val="tx1"/>
                        </a:solidFill>
                      </a:endParaRPr>
                    </a:p>
                    <a:p>
                      <a:r>
                        <a:rPr lang="en-US" sz="1400" b="1" dirty="0">
                          <a:solidFill>
                            <a:schemeClr val="bg1"/>
                          </a:solidFill>
                        </a:rPr>
                        <a:t>Science</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tc>
                  <a:txBody>
                    <a:bodyPr/>
                    <a:lstStyle/>
                    <a:p>
                      <a:pPr algn="ctr"/>
                      <a:r>
                        <a:rPr lang="en-US" sz="1400" i="1" dirty="0"/>
                        <a:t>10</a:t>
                      </a:r>
                      <a:r>
                        <a:rPr lang="en-US" sz="1400" i="1" baseline="30000" dirty="0"/>
                        <a:t>-9</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tc>
                  <a:txBody>
                    <a:bodyPr/>
                    <a:lstStyle/>
                    <a:p>
                      <a:pPr algn="ctr"/>
                      <a:r>
                        <a:rPr lang="en-US" sz="1400" i="1" dirty="0"/>
                        <a:t>3×10</a:t>
                      </a:r>
                      <a:r>
                        <a:rPr lang="en-US" sz="1400" i="1" baseline="30000" dirty="0"/>
                        <a:t>-9</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tc>
                  <a:txBody>
                    <a:bodyPr/>
                    <a:lstStyle/>
                    <a:p>
                      <a:pPr algn="ctr"/>
                      <a:r>
                        <a:rPr lang="en-US" sz="1400" i="1" dirty="0"/>
                        <a:t>10</a:t>
                      </a:r>
                      <a:r>
                        <a:rPr lang="en-US" sz="1400" i="1" baseline="30000" dirty="0"/>
                        <a:t>-8</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tc>
                  <a:txBody>
                    <a:bodyPr/>
                    <a:lstStyle/>
                    <a:p>
                      <a:pPr algn="ctr"/>
                      <a:r>
                        <a:rPr lang="en-US" sz="1400" i="1" dirty="0"/>
                        <a:t>10</a:t>
                      </a:r>
                      <a:r>
                        <a:rPr lang="en-US" sz="1400" i="1" baseline="30000" dirty="0"/>
                        <a:t>-7</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76BC0"/>
                    </a:solidFill>
                  </a:tcPr>
                </a:tc>
                <a:extLst>
                  <a:ext uri="{0D108BD9-81ED-4DB2-BD59-A6C34878D82A}">
                    <a16:rowId xmlns:a16="http://schemas.microsoft.com/office/drawing/2014/main" val="10000"/>
                  </a:ext>
                </a:extLst>
              </a:tr>
              <a:tr h="687946">
                <a:tc>
                  <a:txBody>
                    <a:bodyPr/>
                    <a:lstStyle/>
                    <a:p>
                      <a:pPr algn="l"/>
                      <a:r>
                        <a:rPr lang="en-US" sz="1400" b="1" dirty="0"/>
                        <a:t>Cool</a:t>
                      </a:r>
                      <a:r>
                        <a:rPr lang="en-US" sz="1400" b="1" baseline="0" dirty="0"/>
                        <a:t> </a:t>
                      </a:r>
                      <a:r>
                        <a:rPr lang="en-US" sz="1400" b="1" dirty="0"/>
                        <a:t>EGPs optical spectra</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Yes </a:t>
                      </a:r>
                    </a:p>
                    <a:p>
                      <a:pPr algn="ctr"/>
                      <a:r>
                        <a:rPr lang="en-US" sz="1400" dirty="0"/>
                        <a:t>(10+)</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A few </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No</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No</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687946">
                <a:tc>
                  <a:txBody>
                    <a:bodyPr/>
                    <a:lstStyle/>
                    <a:p>
                      <a:pPr algn="l"/>
                      <a:r>
                        <a:rPr lang="en-US" sz="1400" b="1" dirty="0"/>
                        <a:t>Cool EGPs optical Images</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Yes</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Yes</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Possibly</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No</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87946">
                <a:tc>
                  <a:txBody>
                    <a:bodyPr/>
                    <a:lstStyle/>
                    <a:p>
                      <a:pPr algn="l"/>
                      <a:r>
                        <a:rPr lang="en-US" sz="1400" b="1" dirty="0"/>
                        <a:t>Young EGPs optical spectra</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Yes</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Yes</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Yes</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Some</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687946">
                <a:tc>
                  <a:txBody>
                    <a:bodyPr/>
                    <a:lstStyle/>
                    <a:p>
                      <a:pPr algn="l"/>
                      <a:r>
                        <a:rPr lang="en-US" sz="1400" b="1" dirty="0"/>
                        <a:t>Young EGPs optical images</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Yes</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Yes</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Yes</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Some</a:t>
                      </a:r>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687946">
                <a:tc>
                  <a:txBody>
                    <a:bodyPr/>
                    <a:lstStyle/>
                    <a:p>
                      <a:pPr algn="l"/>
                      <a:r>
                        <a:rPr lang="en-US" sz="1400" b="1" dirty="0"/>
                        <a:t>Exo-</a:t>
                      </a:r>
                      <a:r>
                        <a:rPr lang="en-US" sz="1400" b="1" dirty="0" err="1"/>
                        <a:t>Zodi</a:t>
                      </a:r>
                      <a:r>
                        <a:rPr lang="en-US" sz="1400" b="1" dirty="0"/>
                        <a:t> Disks</a:t>
                      </a:r>
                      <a:r>
                        <a:rPr lang="en-US" sz="1400" b="1" baseline="0" dirty="0"/>
                        <a:t> optical images</a:t>
                      </a:r>
                      <a:endParaRPr lang="en-US" sz="1400" b="1" dirty="0"/>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400" dirty="0"/>
                        <a:t>~1 </a:t>
                      </a:r>
                      <a:r>
                        <a:rPr lang="en-US" sz="1400" dirty="0" err="1"/>
                        <a:t>zodi</a:t>
                      </a:r>
                      <a:endParaRPr lang="en-US" sz="1400" dirty="0"/>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~3 </a:t>
                      </a:r>
                      <a:r>
                        <a:rPr lang="en-US" sz="1400" dirty="0" err="1"/>
                        <a:t>zodis</a:t>
                      </a:r>
                      <a:endParaRPr lang="en-US" sz="1400" dirty="0"/>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~10 </a:t>
                      </a:r>
                      <a:r>
                        <a:rPr lang="en-US" sz="1400" dirty="0" err="1"/>
                        <a:t>zodis</a:t>
                      </a:r>
                      <a:endParaRPr lang="en-US" sz="1400" dirty="0"/>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t>~100 </a:t>
                      </a:r>
                      <a:r>
                        <a:rPr lang="en-US" sz="1400" dirty="0" err="1"/>
                        <a:t>zodis</a:t>
                      </a:r>
                      <a:endParaRPr lang="en-US" sz="1400" dirty="0"/>
                    </a:p>
                  </a:txBody>
                  <a:tcPr marL="51443" marR="51443" marT="25718" marB="2571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bl>
          </a:graphicData>
        </a:graphic>
      </p:graphicFrame>
      <p:cxnSp>
        <p:nvCxnSpPr>
          <p:cNvPr id="12" name="Straight Connector 11">
            <a:extLst>
              <a:ext uri="{FF2B5EF4-FFF2-40B4-BE49-F238E27FC236}">
                <a16:creationId xmlns:a16="http://schemas.microsoft.com/office/drawing/2014/main" id="{A3554974-31D1-FC40-B79F-A1E31BF152AA}"/>
              </a:ext>
            </a:extLst>
          </p:cNvPr>
          <p:cNvCxnSpPr>
            <a:cxnSpLocks/>
          </p:cNvCxnSpPr>
          <p:nvPr/>
        </p:nvCxnSpPr>
        <p:spPr>
          <a:xfrm>
            <a:off x="5334538" y="1770923"/>
            <a:ext cx="1737606" cy="68304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3783108-39BB-EC41-84B8-1E4863DE3701}"/>
              </a:ext>
            </a:extLst>
          </p:cNvPr>
          <p:cNvSpPr txBox="1"/>
          <p:nvPr/>
        </p:nvSpPr>
        <p:spPr>
          <a:xfrm>
            <a:off x="5261710" y="5907772"/>
            <a:ext cx="2737318" cy="276999"/>
          </a:xfrm>
          <a:prstGeom prst="rect">
            <a:avLst/>
          </a:prstGeom>
          <a:noFill/>
        </p:spPr>
        <p:txBody>
          <a:bodyPr wrap="square" rtlCol="0">
            <a:spAutoFit/>
          </a:bodyPr>
          <a:lstStyle/>
          <a:p>
            <a:pPr defTabSz="457200"/>
            <a:r>
              <a:rPr lang="en-US" sz="1200" dirty="0">
                <a:solidFill>
                  <a:prstClr val="black"/>
                </a:solidFill>
                <a:latin typeface="Calibri"/>
              </a:rPr>
              <a:t>EGP: Extrasolar Giant Planet</a:t>
            </a:r>
          </a:p>
        </p:txBody>
      </p:sp>
      <p:sp>
        <p:nvSpPr>
          <p:cNvPr id="13" name="TextBox 12">
            <a:extLst>
              <a:ext uri="{FF2B5EF4-FFF2-40B4-BE49-F238E27FC236}">
                <a16:creationId xmlns:a16="http://schemas.microsoft.com/office/drawing/2014/main" id="{DB36A131-EDF1-6E47-9945-B16605D55A0E}"/>
              </a:ext>
            </a:extLst>
          </p:cNvPr>
          <p:cNvSpPr txBox="1"/>
          <p:nvPr/>
        </p:nvSpPr>
        <p:spPr>
          <a:xfrm>
            <a:off x="7871090" y="5949484"/>
            <a:ext cx="2719419" cy="307777"/>
          </a:xfrm>
          <a:prstGeom prst="rect">
            <a:avLst/>
          </a:prstGeom>
          <a:noFill/>
        </p:spPr>
        <p:txBody>
          <a:bodyPr wrap="square" rtlCol="0">
            <a:spAutoFit/>
          </a:bodyPr>
          <a:lstStyle/>
          <a:p>
            <a:pPr algn="r" defTabSz="457200">
              <a:defRPr/>
            </a:pPr>
            <a:r>
              <a:rPr lang="en-US" sz="1400" i="1" dirty="0">
                <a:solidFill>
                  <a:srgbClr val="00B0F0"/>
                </a:solidFill>
                <a:latin typeface="Calibri"/>
              </a:rPr>
              <a:t>Bertrand </a:t>
            </a:r>
            <a:r>
              <a:rPr lang="en-US" sz="1400" i="1" dirty="0" err="1">
                <a:solidFill>
                  <a:srgbClr val="00B0F0"/>
                </a:solidFill>
                <a:latin typeface="Calibri"/>
              </a:rPr>
              <a:t>Mennesson</a:t>
            </a:r>
            <a:r>
              <a:rPr lang="en-US" sz="1400" i="1" dirty="0">
                <a:solidFill>
                  <a:srgbClr val="00B0F0"/>
                </a:solidFill>
                <a:latin typeface="Calibri"/>
              </a:rPr>
              <a:t> (JPL)</a:t>
            </a:r>
          </a:p>
        </p:txBody>
      </p:sp>
    </p:spTree>
    <p:extLst>
      <p:ext uri="{BB962C8B-B14F-4D97-AF65-F5344CB8AC3E}">
        <p14:creationId xmlns:p14="http://schemas.microsoft.com/office/powerpoint/2010/main" val="86178159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N_WFIRST_w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rgbClr val="0070C0"/>
          </a:solidFill>
        </a:ln>
      </a:spPr>
      <a:bodyPr rtlCol="0" anchor="ctr"/>
      <a:lstStyle>
        <a:defPPr algn="ctr">
          <a:defRPr sz="1400" dirty="0" smtClean="0">
            <a:solidFill>
              <a:schemeClr val="tx1">
                <a:lumMod val="65000"/>
                <a:lumOff val="35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rIns="0" rtlCol="0">
        <a:spAutoFit/>
      </a:bodyPr>
      <a:lstStyle>
        <a:defPPr>
          <a:defRPr sz="1100" dirty="0" smtClean="0"/>
        </a:defPPr>
      </a:lstStyle>
    </a:txDef>
  </a:objectDefaults>
  <a:extraClrSchemeLst/>
  <a:extLst>
    <a:ext uri="{05A4C25C-085E-4340-85A3-A5531E510DB2}">
      <thm15:themeFamily xmlns:thm15="http://schemas.microsoft.com/office/thememl/2012/main" name="BN_WFIRST_wide" id="{2F6F5963-A8E8-44B2-A9F7-E32862D7A398}" vid="{F454C194-B2D4-4EC6-8D33-A604B900BA8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2995</Words>
  <Application>Microsoft Macintosh PowerPoint</Application>
  <PresentationFormat>Widescreen</PresentationFormat>
  <Paragraphs>201</Paragraphs>
  <Slides>5</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vt:i4>
      </vt:variant>
    </vt:vector>
  </HeadingPairs>
  <TitlesOfParts>
    <vt:vector size="12" baseType="lpstr">
      <vt:lpstr>Arial</vt:lpstr>
      <vt:lpstr>Arial Narrow</vt:lpstr>
      <vt:lpstr>Calibri</vt:lpstr>
      <vt:lpstr>Wingdings</vt:lpstr>
      <vt:lpstr>Wingdings 2</vt:lpstr>
      <vt:lpstr>1_Office Theme</vt:lpstr>
      <vt:lpstr>BN_WFIRST_wide</vt:lpstr>
      <vt:lpstr>The WFIRST Coronagraph Instrument (CGI)</vt:lpstr>
      <vt:lpstr>CGI in Context</vt:lpstr>
      <vt:lpstr>Critical Technology Demonstrations</vt:lpstr>
      <vt:lpstr>CGI Science Themes</vt:lpstr>
      <vt:lpstr>Potential for science observations with CGI</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WFIRST Coronagraph Instrument (CGI)</dc:title>
  <dc:creator>Microsoft Office User</dc:creator>
  <cp:lastModifiedBy>Microsoft Office User</cp:lastModifiedBy>
  <cp:revision>1</cp:revision>
  <dcterms:created xsi:type="dcterms:W3CDTF">2020-04-28T21:11:04Z</dcterms:created>
  <dcterms:modified xsi:type="dcterms:W3CDTF">2020-04-28T21:11:36Z</dcterms:modified>
</cp:coreProperties>
</file>